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3.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5.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6.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7.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9.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0.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12.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3.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8" r:id="rId3"/>
    <p:sldId id="262" r:id="rId4"/>
    <p:sldId id="264" r:id="rId5"/>
    <p:sldId id="263" r:id="rId6"/>
    <p:sldId id="267" r:id="rId7"/>
    <p:sldId id="268" r:id="rId8"/>
    <p:sldId id="266" r:id="rId9"/>
    <p:sldId id="269" r:id="rId10"/>
    <p:sldId id="272" r:id="rId11"/>
    <p:sldId id="274" r:id="rId12"/>
    <p:sldId id="277" r:id="rId13"/>
    <p:sldId id="276" r:id="rId14"/>
    <p:sldId id="278" r:id="rId15"/>
    <p:sldId id="279" r:id="rId16"/>
    <p:sldId id="280" r:id="rId17"/>
    <p:sldId id="281" r:id="rId18"/>
    <p:sldId id="282" r:id="rId19"/>
    <p:sldId id="283" r:id="rId20"/>
    <p:sldId id="284" r:id="rId21"/>
    <p:sldId id="286" r:id="rId2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86398" autoAdjust="0"/>
  </p:normalViewPr>
  <p:slideViewPr>
    <p:cSldViewPr snapToGrid="0">
      <p:cViewPr>
        <p:scale>
          <a:sx n="50" d="100"/>
          <a:sy n="50" d="100"/>
        </p:scale>
        <p:origin x="2280" y="57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C5D35B-DA95-4910-A728-119FCE57CE2A}" type="datetimeFigureOut">
              <a:rPr lang="en-US" smtClean="0"/>
              <a:t>6/18/2020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D3579-4F18-4B71-8F45-173A86A2F08D}" type="slidenum">
              <a:rPr lang="en-US" smtClean="0"/>
              <a:t>‹#›</a:t>
            </a:fld>
            <a:endParaRPr lang="en-US"/>
          </a:p>
        </p:txBody>
      </p:sp>
    </p:spTree>
    <p:extLst>
      <p:ext uri="{BB962C8B-B14F-4D97-AF65-F5344CB8AC3E}">
        <p14:creationId xmlns:p14="http://schemas.microsoft.com/office/powerpoint/2010/main" val="1680119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8</a:t>
            </a:fld>
            <a:endParaRPr lang="en-US"/>
          </a:p>
        </p:txBody>
      </p:sp>
    </p:spTree>
    <p:extLst>
      <p:ext uri="{BB962C8B-B14F-4D97-AF65-F5344CB8AC3E}">
        <p14:creationId xmlns:p14="http://schemas.microsoft.com/office/powerpoint/2010/main" val="847981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9</a:t>
            </a:fld>
            <a:endParaRPr lang="en-US"/>
          </a:p>
        </p:txBody>
      </p:sp>
    </p:spTree>
    <p:extLst>
      <p:ext uri="{BB962C8B-B14F-4D97-AF65-F5344CB8AC3E}">
        <p14:creationId xmlns:p14="http://schemas.microsoft.com/office/powerpoint/2010/main" val="40574853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10</a:t>
            </a:fld>
            <a:endParaRPr lang="en-US"/>
          </a:p>
        </p:txBody>
      </p:sp>
    </p:spTree>
    <p:extLst>
      <p:ext uri="{BB962C8B-B14F-4D97-AF65-F5344CB8AC3E}">
        <p14:creationId xmlns:p14="http://schemas.microsoft.com/office/powerpoint/2010/main" val="2853426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11</a:t>
            </a:fld>
            <a:endParaRPr lang="en-US"/>
          </a:p>
        </p:txBody>
      </p:sp>
    </p:spTree>
    <p:extLst>
      <p:ext uri="{BB962C8B-B14F-4D97-AF65-F5344CB8AC3E}">
        <p14:creationId xmlns:p14="http://schemas.microsoft.com/office/powerpoint/2010/main" val="627581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12</a:t>
            </a:fld>
            <a:endParaRPr lang="en-US"/>
          </a:p>
        </p:txBody>
      </p:sp>
    </p:spTree>
    <p:extLst>
      <p:ext uri="{BB962C8B-B14F-4D97-AF65-F5344CB8AC3E}">
        <p14:creationId xmlns:p14="http://schemas.microsoft.com/office/powerpoint/2010/main" val="15752410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13</a:t>
            </a:fld>
            <a:endParaRPr lang="en-US"/>
          </a:p>
        </p:txBody>
      </p:sp>
    </p:spTree>
    <p:extLst>
      <p:ext uri="{BB962C8B-B14F-4D97-AF65-F5344CB8AC3E}">
        <p14:creationId xmlns:p14="http://schemas.microsoft.com/office/powerpoint/2010/main" val="28353387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14</a:t>
            </a:fld>
            <a:endParaRPr lang="en-US"/>
          </a:p>
        </p:txBody>
      </p:sp>
    </p:spTree>
    <p:extLst>
      <p:ext uri="{BB962C8B-B14F-4D97-AF65-F5344CB8AC3E}">
        <p14:creationId xmlns:p14="http://schemas.microsoft.com/office/powerpoint/2010/main" val="246242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15</a:t>
            </a:fld>
            <a:endParaRPr lang="en-US"/>
          </a:p>
        </p:txBody>
      </p:sp>
    </p:spTree>
    <p:extLst>
      <p:ext uri="{BB962C8B-B14F-4D97-AF65-F5344CB8AC3E}">
        <p14:creationId xmlns:p14="http://schemas.microsoft.com/office/powerpoint/2010/main" val="3651637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16</a:t>
            </a:fld>
            <a:endParaRPr lang="en-US"/>
          </a:p>
        </p:txBody>
      </p:sp>
    </p:spTree>
    <p:extLst>
      <p:ext uri="{BB962C8B-B14F-4D97-AF65-F5344CB8AC3E}">
        <p14:creationId xmlns:p14="http://schemas.microsoft.com/office/powerpoint/2010/main" val="33442348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17</a:t>
            </a:fld>
            <a:endParaRPr lang="en-US"/>
          </a:p>
        </p:txBody>
      </p:sp>
    </p:spTree>
    <p:extLst>
      <p:ext uri="{BB962C8B-B14F-4D97-AF65-F5344CB8AC3E}">
        <p14:creationId xmlns:p14="http://schemas.microsoft.com/office/powerpoint/2010/main" val="219556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18</a:t>
            </a:fld>
            <a:endParaRPr lang="en-US"/>
          </a:p>
        </p:txBody>
      </p:sp>
    </p:spTree>
    <p:extLst>
      <p:ext uri="{BB962C8B-B14F-4D97-AF65-F5344CB8AC3E}">
        <p14:creationId xmlns:p14="http://schemas.microsoft.com/office/powerpoint/2010/main" val="15073938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19</a:t>
            </a:fld>
            <a:endParaRPr lang="en-US"/>
          </a:p>
        </p:txBody>
      </p:sp>
    </p:spTree>
    <p:extLst>
      <p:ext uri="{BB962C8B-B14F-4D97-AF65-F5344CB8AC3E}">
        <p14:creationId xmlns:p14="http://schemas.microsoft.com/office/powerpoint/2010/main" val="4770677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20</a:t>
            </a:fld>
            <a:endParaRPr lang="en-US"/>
          </a:p>
        </p:txBody>
      </p:sp>
    </p:spTree>
    <p:extLst>
      <p:ext uri="{BB962C8B-B14F-4D97-AF65-F5344CB8AC3E}">
        <p14:creationId xmlns:p14="http://schemas.microsoft.com/office/powerpoint/2010/main" val="3324737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B6D3579-4F18-4B71-8F45-173A86A2F08D}" type="slidenum">
              <a:rPr lang="en-US" smtClean="0"/>
              <a:t>21</a:t>
            </a:fld>
            <a:endParaRPr lang="en-US"/>
          </a:p>
        </p:txBody>
      </p:sp>
    </p:spTree>
    <p:extLst>
      <p:ext uri="{BB962C8B-B14F-4D97-AF65-F5344CB8AC3E}">
        <p14:creationId xmlns:p14="http://schemas.microsoft.com/office/powerpoint/2010/main" val="3472001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6869F9D-1A0B-4367-A5BE-4CDEBDF90E8F}" type="datetimeFigureOut">
              <a:rPr lang="fr-CA" smtClean="0"/>
              <a:t>2020-06-18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8408183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869F9D-1A0B-4367-A5BE-4CDEBDF90E8F}" type="datetimeFigureOut">
              <a:rPr lang="fr-CA" smtClean="0"/>
              <a:t>2020-06-18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2426960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6869F9D-1A0B-4367-A5BE-4CDEBDF90E8F}" type="datetimeFigureOut">
              <a:rPr lang="fr-CA" smtClean="0"/>
              <a:t>2020-06-18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136126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6869F9D-1A0B-4367-A5BE-4CDEBDF90E8F}" type="datetimeFigureOut">
              <a:rPr lang="fr-CA" smtClean="0"/>
              <a:t>2020-06-18</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241084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869F9D-1A0B-4367-A5BE-4CDEBDF90E8F}" type="datetimeFigureOut">
              <a:rPr lang="fr-CA" smtClean="0"/>
              <a:t>2020-06-18</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2064237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6869F9D-1A0B-4367-A5BE-4CDEBDF90E8F}" type="datetimeFigureOut">
              <a:rPr lang="fr-CA" smtClean="0"/>
              <a:t>2020-06-18</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844959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869F9D-1A0B-4367-A5BE-4CDEBDF90E8F}" type="datetimeFigureOut">
              <a:rPr lang="fr-CA" smtClean="0"/>
              <a:t>2020-06-18</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785143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869F9D-1A0B-4367-A5BE-4CDEBDF90E8F}" type="datetimeFigureOut">
              <a:rPr lang="fr-CA" smtClean="0"/>
              <a:t>2020-06-18</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3206142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869F9D-1A0B-4367-A5BE-4CDEBDF90E8F}" type="datetimeFigureOut">
              <a:rPr lang="fr-CA" smtClean="0"/>
              <a:t>2020-06-18</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2657499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869F9D-1A0B-4367-A5BE-4CDEBDF90E8F}" type="datetimeFigureOut">
              <a:rPr lang="fr-CA" smtClean="0"/>
              <a:t>2020-06-18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3078376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869F9D-1A0B-4367-A5BE-4CDEBDF90E8F}" type="datetimeFigureOut">
              <a:rPr lang="fr-CA" smtClean="0"/>
              <a:t>2020-06-18</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36AD3835-7970-4EAE-8015-3E187841B8CA}" type="slidenum">
              <a:rPr lang="fr-CA" smtClean="0"/>
              <a:t>‹#›</a:t>
            </a:fld>
            <a:endParaRPr lang="fr-CA"/>
          </a:p>
        </p:txBody>
      </p:sp>
    </p:spTree>
    <p:extLst>
      <p:ext uri="{BB962C8B-B14F-4D97-AF65-F5344CB8AC3E}">
        <p14:creationId xmlns:p14="http://schemas.microsoft.com/office/powerpoint/2010/main" val="407784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869F9D-1A0B-4367-A5BE-4CDEBDF90E8F}" type="datetimeFigureOut">
              <a:rPr lang="fr-CA" smtClean="0"/>
              <a:t>2020-06-18</a:t>
            </a:fld>
            <a:endParaRPr lang="fr-CA"/>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AD3835-7970-4EAE-8015-3E187841B8CA}" type="slidenum">
              <a:rPr lang="fr-CA" smtClean="0"/>
              <a:t>‹#›</a:t>
            </a:fld>
            <a:endParaRPr lang="fr-CA"/>
          </a:p>
        </p:txBody>
      </p:sp>
    </p:spTree>
    <p:extLst>
      <p:ext uri="{BB962C8B-B14F-4D97-AF65-F5344CB8AC3E}">
        <p14:creationId xmlns:p14="http://schemas.microsoft.com/office/powerpoint/2010/main" val="6153726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9.xml"/><Relationship Id="rId7" Type="http://schemas.openxmlformats.org/officeDocument/2006/relationships/image" Target="../media/image2.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6.jp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tags" Target="../tags/tag15.xml"/></Relationships>
</file>

<file path=ppt/slides/_rels/slide6.xml.rels><?xml version="1.0" encoding="UTF-8" standalone="yes"?>
<Relationships xmlns="http://schemas.openxmlformats.org/package/2006/relationships"><Relationship Id="rId8" Type="http://schemas.openxmlformats.org/officeDocument/2006/relationships/hyperlink" Target="https://carap.ecml.at/Portals/11/NTForums_Attach/Icult26_dessins_reflexifs.pdf" TargetMode="External"/><Relationship Id="rId3" Type="http://schemas.openxmlformats.org/officeDocument/2006/relationships/tags" Target="../tags/tag18.xml"/><Relationship Id="rId7" Type="http://schemas.openxmlformats.org/officeDocument/2006/relationships/image" Target="../media/image7.pn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png"/><Relationship Id="rId5" Type="http://schemas.openxmlformats.org/officeDocument/2006/relationships/slideLayout" Target="../slideLayouts/slideLayout2.xml"/><Relationship Id="rId4" Type="http://schemas.openxmlformats.org/officeDocument/2006/relationships/tags" Target="../tags/tag1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3" Type="http://schemas.openxmlformats.org/officeDocument/2006/relationships/tags" Target="../tags/tag26.xml"/><Relationship Id="rId7" Type="http://schemas.openxmlformats.org/officeDocument/2006/relationships/image" Target="../media/image8.png"/><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2.pn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29.xml"/><Relationship Id="rId7" Type="http://schemas.openxmlformats.org/officeDocument/2006/relationships/image" Target="../media/image2.pn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30.xml"/><Relationship Id="rId9" Type="http://schemas.microsoft.com/office/2007/relationships/hdphoto" Target="../media/hdphoto1.wdp"/></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33.xml"/><Relationship Id="rId7" Type="http://schemas.openxmlformats.org/officeDocument/2006/relationships/image" Target="../media/image2.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34.xml"/></Relationships>
</file>

<file path=ppt/slides/_rels/slide12.xml.rels><?xml version="1.0" encoding="UTF-8" standalone="yes"?>
<Relationships xmlns="http://schemas.openxmlformats.org/package/2006/relationships"><Relationship Id="rId3" Type="http://schemas.openxmlformats.org/officeDocument/2006/relationships/tags" Target="../tags/tag37.xml"/><Relationship Id="rId7" Type="http://schemas.openxmlformats.org/officeDocument/2006/relationships/image" Target="../media/image11.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image" Target="../media/image2.png"/><Relationship Id="rId5" Type="http://schemas.openxmlformats.org/officeDocument/2006/relationships/notesSlide" Target="../notesSlides/notesSlide5.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40.xml"/><Relationship Id="rId7" Type="http://schemas.openxmlformats.org/officeDocument/2006/relationships/image" Target="../media/image12.png"/><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image" Target="../media/image2.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3.xml"/><Relationship Id="rId7"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11" Type="http://schemas.openxmlformats.org/officeDocument/2006/relationships/image" Target="../media/image14.png"/><Relationship Id="rId5" Type="http://schemas.openxmlformats.org/officeDocument/2006/relationships/tags" Target="../tags/tag45.xml"/><Relationship Id="rId10" Type="http://schemas.openxmlformats.org/officeDocument/2006/relationships/image" Target="../media/image13.png"/><Relationship Id="rId4" Type="http://schemas.openxmlformats.org/officeDocument/2006/relationships/tags" Target="../tags/tag44.xm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9.xml"/><Relationship Id="rId7"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image" Target="../media/image13.png"/><Relationship Id="rId5" Type="http://schemas.openxmlformats.org/officeDocument/2006/relationships/tags" Target="../tags/tag51.xml"/><Relationship Id="rId10" Type="http://schemas.openxmlformats.org/officeDocument/2006/relationships/image" Target="../media/image14.png"/><Relationship Id="rId4" Type="http://schemas.openxmlformats.org/officeDocument/2006/relationships/tags" Target="../tags/tag50.xm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tags" Target="../tags/tag55.xml"/><Relationship Id="rId7" Type="http://schemas.openxmlformats.org/officeDocument/2006/relationships/image" Target="../media/image15.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2.png"/><Relationship Id="rId5" Type="http://schemas.openxmlformats.org/officeDocument/2006/relationships/notesSlide" Target="../notesSlides/notesSlide9.xml"/><Relationship Id="rId4"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tags" Target="../tags/tag58.xml"/><Relationship Id="rId7" Type="http://schemas.openxmlformats.org/officeDocument/2006/relationships/image" Target="../media/image16.jpe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2.png"/><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18.png"/></Relationships>
</file>

<file path=ppt/slides/_rels/slide18.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tags" Target="../tags/tag61.xml"/><Relationship Id="rId7" Type="http://schemas.openxmlformats.org/officeDocument/2006/relationships/image" Target="../media/image2.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notesSlide" Target="../notesSlides/notesSlide11.xml"/><Relationship Id="rId5" Type="http://schemas.openxmlformats.org/officeDocument/2006/relationships/slideLayout" Target="../slideLayouts/slideLayout2.xml"/><Relationship Id="rId10" Type="http://schemas.openxmlformats.org/officeDocument/2006/relationships/image" Target="../media/image10.png"/><Relationship Id="rId4" Type="http://schemas.openxmlformats.org/officeDocument/2006/relationships/tags" Target="../tags/tag62.xml"/><Relationship Id="rId9"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65.xml"/><Relationship Id="rId7" Type="http://schemas.openxmlformats.org/officeDocument/2006/relationships/notesSlide" Target="../notesSlides/notesSlide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slideLayout" Target="../slideLayouts/slideLayout2.xml"/><Relationship Id="rId5" Type="http://schemas.openxmlformats.org/officeDocument/2006/relationships/tags" Target="../tags/tag67.xml"/><Relationship Id="rId10" Type="http://schemas.openxmlformats.org/officeDocument/2006/relationships/image" Target="../media/image22.png"/><Relationship Id="rId4" Type="http://schemas.openxmlformats.org/officeDocument/2006/relationships/tags" Target="../tags/tag66.xml"/><Relationship Id="rId9" Type="http://schemas.openxmlformats.org/officeDocument/2006/relationships/image" Target="../media/image21.jpeg"/></Relationships>
</file>

<file path=ppt/slides/_rels/slide2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70.xml"/><Relationship Id="rId7" Type="http://schemas.openxmlformats.org/officeDocument/2006/relationships/notesSlide" Target="../notesSlides/notesSlide13.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slideLayout" Target="../slideLayouts/slideLayout2.xml"/><Relationship Id="rId5" Type="http://schemas.openxmlformats.org/officeDocument/2006/relationships/tags" Target="../tags/tag72.xml"/><Relationship Id="rId10" Type="http://schemas.openxmlformats.org/officeDocument/2006/relationships/image" Target="../media/image22.png"/><Relationship Id="rId4" Type="http://schemas.openxmlformats.org/officeDocument/2006/relationships/tags" Target="../tags/tag71.xml"/><Relationship Id="rId9"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2.png"/><Relationship Id="rId4"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custDataLst>
              <p:tags r:id="rId1"/>
            </p:custDataLst>
          </p:nvPr>
        </p:nvSpPr>
        <p:spPr>
          <a:xfrm>
            <a:off x="3623417" y="2062400"/>
            <a:ext cx="5505628" cy="1441376"/>
          </a:xfrm>
        </p:spPr>
        <p:txBody>
          <a:bodyPr>
            <a:noAutofit/>
          </a:bodyPr>
          <a:lstStyle/>
          <a:p>
            <a:r>
              <a:rPr lang="fr-FR" sz="2400" b="1" dirty="0">
                <a:solidFill>
                  <a:schemeClr val="bg1"/>
                </a:solidFill>
                <a:latin typeface="Arial" panose="020B0604020202020204" pitchFamily="34" charset="0"/>
                <a:cs typeface="Arial" panose="020B0604020202020204" pitchFamily="34" charset="0"/>
              </a:rPr>
              <a:t>L’apport du dessin réflexif pour visualiser et valoriser le plurilinguisme de nos élèves </a:t>
            </a:r>
            <a:endParaRPr lang="fr-CA" sz="2400" b="1" dirty="0">
              <a:solidFill>
                <a:schemeClr val="bg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custDataLst>
              <p:tags r:id="rId2"/>
            </p:custDataLst>
          </p:nvPr>
        </p:nvSpPr>
        <p:spPr>
          <a:xfrm>
            <a:off x="4251532" y="3632468"/>
            <a:ext cx="4317763" cy="666067"/>
          </a:xfrm>
        </p:spPr>
        <p:txBody>
          <a:bodyPr>
            <a:normAutofit fontScale="32500" lnSpcReduction="20000"/>
          </a:bodyPr>
          <a:lstStyle/>
          <a:p>
            <a:r>
              <a:rPr lang="fr-CA" dirty="0">
                <a:solidFill>
                  <a:schemeClr val="bg1"/>
                </a:solidFill>
                <a:latin typeface="Arial" panose="020B0604020202020204" pitchFamily="34" charset="0"/>
                <a:cs typeface="Arial" panose="020B0604020202020204" pitchFamily="34" charset="0"/>
              </a:rPr>
              <a:t>Jérémie Séror</a:t>
            </a:r>
          </a:p>
          <a:p>
            <a:r>
              <a:rPr lang="fr-CA" dirty="0">
                <a:solidFill>
                  <a:schemeClr val="bg1"/>
                </a:solidFill>
                <a:latin typeface="Arial" panose="020B0604020202020204" pitchFamily="34" charset="0"/>
                <a:cs typeface="Arial" panose="020B0604020202020204" pitchFamily="34" charset="0"/>
              </a:rPr>
              <a:t>Institut des langues officielles et du bilinguisme</a:t>
            </a:r>
          </a:p>
          <a:p>
            <a:r>
              <a:rPr lang="fr-CA" dirty="0">
                <a:solidFill>
                  <a:schemeClr val="bg1"/>
                </a:solidFill>
                <a:latin typeface="Arial" panose="020B0604020202020204" pitchFamily="34" charset="0"/>
                <a:cs typeface="Arial" panose="020B0604020202020204" pitchFamily="34" charset="0"/>
              </a:rPr>
              <a:t>En collaboration avec Alysse Weinberg et Thierry Simonet</a:t>
            </a:r>
          </a:p>
        </p:txBody>
      </p:sp>
    </p:spTree>
    <p:extLst>
      <p:ext uri="{BB962C8B-B14F-4D97-AF65-F5344CB8AC3E}">
        <p14:creationId xmlns:p14="http://schemas.microsoft.com/office/powerpoint/2010/main" val="2123319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rmAutofit/>
          </a:bodyPr>
          <a:lstStyle/>
          <a:p>
            <a:r>
              <a:rPr lang="fr-FR" sz="2800" dirty="0">
                <a:latin typeface="Arial" panose="020B0604020202020204" pitchFamily="34" charset="0"/>
                <a:cs typeface="Arial" panose="020B0604020202020204" pitchFamily="34" charset="0"/>
              </a:rPr>
              <a:t>Pourquoi valoriser le plurilinguisme de nos étudiants ?</a:t>
            </a:r>
            <a:endParaRPr lang="fr-CA"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2"/>
            </p:custDataLst>
          </p:nvPr>
        </p:nvSpPr>
        <p:spPr>
          <a:xfrm>
            <a:off x="628650" y="1921425"/>
            <a:ext cx="5623869" cy="4069177"/>
          </a:xfrm>
        </p:spPr>
        <p:txBody>
          <a:bodyPr>
            <a:normAutofit fontScale="85000" lnSpcReduction="10000"/>
          </a:bodyPr>
          <a:lstStyle/>
          <a:p>
            <a:r>
              <a:rPr lang="fr-CA" dirty="0"/>
              <a:t>Une manière de </a:t>
            </a:r>
            <a:r>
              <a:rPr lang="en-CA" dirty="0"/>
              <a:t>r</a:t>
            </a:r>
            <a:r>
              <a:rPr lang="fr-FR" dirty="0" err="1"/>
              <a:t>econnaître</a:t>
            </a:r>
            <a:r>
              <a:rPr lang="fr-FR" dirty="0"/>
              <a:t> l'apport et la richesse </a:t>
            </a:r>
            <a:r>
              <a:rPr lang="en-CA" dirty="0"/>
              <a:t> des </a:t>
            </a:r>
            <a:r>
              <a:rPr lang="en-CA" dirty="0" err="1"/>
              <a:t>diverses</a:t>
            </a:r>
            <a:r>
              <a:rPr lang="en-CA" dirty="0"/>
              <a:t> </a:t>
            </a:r>
            <a:r>
              <a:rPr lang="fr-FR" dirty="0"/>
              <a:t>pratique</a:t>
            </a:r>
            <a:r>
              <a:rPr lang="en-CA" dirty="0"/>
              <a:t>s</a:t>
            </a:r>
            <a:r>
              <a:rPr lang="fr-FR" dirty="0"/>
              <a:t> et répertoires linguistique</a:t>
            </a:r>
            <a:r>
              <a:rPr lang="en-CA" dirty="0"/>
              <a:t>s</a:t>
            </a:r>
            <a:r>
              <a:rPr lang="fr-FR" dirty="0"/>
              <a:t> que nos étudiants amènent en classe et jouent sur leur apprentissage des langues et leur construction identitaire </a:t>
            </a:r>
            <a:r>
              <a:rPr lang="en-US" dirty="0"/>
              <a:t>(</a:t>
            </a:r>
            <a:r>
              <a:rPr lang="en-US" dirty="0" err="1"/>
              <a:t>Coste</a:t>
            </a:r>
            <a:r>
              <a:rPr lang="en-US" dirty="0"/>
              <a:t>, Moore &amp; Zarate, 1997 ; </a:t>
            </a:r>
            <a:r>
              <a:rPr lang="en-US" dirty="0" err="1"/>
              <a:t>Dabène</a:t>
            </a:r>
            <a:r>
              <a:rPr lang="en-US" dirty="0"/>
              <a:t>, 1994; Piccardo, 2013; Prasad, 2018).</a:t>
            </a:r>
          </a:p>
          <a:p>
            <a:r>
              <a:rPr lang="en-CA" dirty="0"/>
              <a:t>Un </a:t>
            </a:r>
            <a:r>
              <a:rPr lang="en-CA" dirty="0" err="1"/>
              <a:t>rejet</a:t>
            </a:r>
            <a:r>
              <a:rPr lang="en-CA" dirty="0"/>
              <a:t> </a:t>
            </a:r>
            <a:r>
              <a:rPr lang="en-CA" dirty="0" err="1"/>
              <a:t>d’une</a:t>
            </a:r>
            <a:r>
              <a:rPr lang="en-CA" dirty="0"/>
              <a:t> vision du bi/</a:t>
            </a:r>
            <a:r>
              <a:rPr lang="en-CA" dirty="0" err="1"/>
              <a:t>multilinguisme</a:t>
            </a:r>
            <a:r>
              <a:rPr lang="en-CA" dirty="0"/>
              <a:t> qui </a:t>
            </a:r>
            <a:r>
              <a:rPr lang="en-CA" dirty="0" err="1"/>
              <a:t>représente</a:t>
            </a:r>
            <a:r>
              <a:rPr lang="en-CA" dirty="0"/>
              <a:t> et </a:t>
            </a:r>
            <a:r>
              <a:rPr lang="en-CA" dirty="0" err="1"/>
              <a:t>cherche</a:t>
            </a:r>
            <a:r>
              <a:rPr lang="en-CA" dirty="0"/>
              <a:t> à </a:t>
            </a:r>
            <a:r>
              <a:rPr lang="en-CA" dirty="0" err="1"/>
              <a:t>enseigner</a:t>
            </a:r>
            <a:r>
              <a:rPr lang="en-CA" dirty="0"/>
              <a:t> les </a:t>
            </a:r>
            <a:r>
              <a:rPr lang="en-CA" dirty="0" err="1"/>
              <a:t>langues</a:t>
            </a:r>
            <a:r>
              <a:rPr lang="en-CA" dirty="0"/>
              <a:t> de manière </a:t>
            </a:r>
            <a:r>
              <a:rPr lang="en-CA" dirty="0" err="1"/>
              <a:t>isolée</a:t>
            </a:r>
            <a:r>
              <a:rPr lang="en-CA" dirty="0"/>
              <a:t> et </a:t>
            </a:r>
            <a:r>
              <a:rPr lang="en-CA" dirty="0" err="1"/>
              <a:t>séparée</a:t>
            </a:r>
            <a:r>
              <a:rPr lang="en-CA" dirty="0"/>
              <a:t> (</a:t>
            </a:r>
            <a:r>
              <a:rPr lang="en-CA" dirty="0" err="1"/>
              <a:t>monolinguismes</a:t>
            </a:r>
            <a:r>
              <a:rPr lang="en-CA" dirty="0"/>
              <a:t> </a:t>
            </a:r>
            <a:r>
              <a:rPr lang="en-CA" dirty="0" err="1"/>
              <a:t>parallèles</a:t>
            </a:r>
            <a:r>
              <a:rPr lang="en-CA" dirty="0"/>
              <a:t> (Heller, 2002)). </a:t>
            </a:r>
          </a:p>
          <a:p>
            <a:endParaRPr lang="fr-CA" dirty="0">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85D08696-B295-46F8-A19B-DB39DF53267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52519" y="1921425"/>
            <a:ext cx="2460951" cy="2104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5817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rmAutofit/>
          </a:bodyPr>
          <a:lstStyle/>
          <a:p>
            <a:r>
              <a:rPr lang="fr-FR" sz="2800" dirty="0">
                <a:latin typeface="Arial" panose="020B0604020202020204" pitchFamily="34" charset="0"/>
                <a:cs typeface="Arial" panose="020B0604020202020204" pitchFamily="34" charset="0"/>
              </a:rPr>
              <a:t>Pourquoi valoriser le plurilinguisme de nos étudiants ?</a:t>
            </a:r>
            <a:endParaRPr lang="fr-CA"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2"/>
            </p:custDataLst>
          </p:nvPr>
        </p:nvSpPr>
        <p:spPr>
          <a:xfrm>
            <a:off x="628650" y="1921425"/>
            <a:ext cx="6960870" cy="4069177"/>
          </a:xfrm>
        </p:spPr>
        <p:txBody>
          <a:bodyPr>
            <a:normAutofit/>
          </a:bodyPr>
          <a:lstStyle/>
          <a:p>
            <a:r>
              <a:rPr lang="fr-FR" dirty="0"/>
              <a:t>Dans l’espace de contact linguistique privilégié que représente la classe d’immersion.</a:t>
            </a:r>
          </a:p>
          <a:p>
            <a:pPr lvl="1"/>
            <a:r>
              <a:rPr lang="en-CA" dirty="0"/>
              <a:t>Explorer les liens et </a:t>
            </a:r>
            <a:r>
              <a:rPr lang="en-CA" dirty="0" err="1"/>
              <a:t>transferts</a:t>
            </a:r>
            <a:r>
              <a:rPr lang="en-CA" dirty="0"/>
              <a:t> </a:t>
            </a:r>
            <a:r>
              <a:rPr lang="en-CA" dirty="0" err="1"/>
              <a:t>possibles</a:t>
            </a:r>
            <a:r>
              <a:rPr lang="en-CA" dirty="0"/>
              <a:t> entre les </a:t>
            </a:r>
            <a:r>
              <a:rPr lang="en-CA" dirty="0" err="1"/>
              <a:t>langues</a:t>
            </a:r>
            <a:r>
              <a:rPr lang="en-CA" dirty="0"/>
              <a:t> des </a:t>
            </a:r>
            <a:r>
              <a:rPr lang="en-CA" dirty="0" err="1"/>
              <a:t>étudiants</a:t>
            </a:r>
            <a:r>
              <a:rPr lang="en-CA" dirty="0"/>
              <a:t> </a:t>
            </a:r>
            <a:r>
              <a:rPr lang="fr-FR" dirty="0"/>
              <a:t>(</a:t>
            </a:r>
            <a:r>
              <a:rPr lang="fr-FR" dirty="0" err="1"/>
              <a:t>Beacco</a:t>
            </a:r>
            <a:r>
              <a:rPr lang="fr-FR" dirty="0"/>
              <a:t> et al., 2016) </a:t>
            </a:r>
          </a:p>
          <a:p>
            <a:pPr lvl="1"/>
            <a:r>
              <a:rPr lang="fr-FR" dirty="0"/>
              <a:t>Développer ces compétences plurilingues et pluriculturelles qui permettent à des élèves de travailler et mobiliser dans un monde marqué par la diversité divers savoirs, langues et cultures  de manière agile et efficace (</a:t>
            </a:r>
            <a:r>
              <a:rPr lang="fr-FR" dirty="0" err="1"/>
              <a:t>Toohey</a:t>
            </a:r>
            <a:r>
              <a:rPr lang="fr-FR" dirty="0"/>
              <a:t> et al., 2015)</a:t>
            </a:r>
            <a:endParaRPr lang="en-US" dirty="0"/>
          </a:p>
          <a:p>
            <a:endParaRPr lang="fr-CA"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3669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rmAutofit/>
          </a:bodyPr>
          <a:lstStyle/>
          <a:p>
            <a:r>
              <a:rPr lang="fr-FR" sz="2800" dirty="0">
                <a:latin typeface="Arial" panose="020B0604020202020204" pitchFamily="34" charset="0"/>
                <a:cs typeface="Arial" panose="020B0604020202020204" pitchFamily="34" charset="0"/>
              </a:rPr>
              <a:t>Qu’est-ce que le dessin réflexif ?</a:t>
            </a:r>
            <a:endParaRPr lang="fr-CA"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2"/>
            </p:custDataLst>
          </p:nvPr>
        </p:nvSpPr>
        <p:spPr>
          <a:xfrm>
            <a:off x="628651" y="1921425"/>
            <a:ext cx="4141058" cy="4069177"/>
          </a:xfrm>
        </p:spPr>
        <p:txBody>
          <a:bodyPr>
            <a:normAutofit fontScale="77500" lnSpcReduction="20000"/>
          </a:bodyPr>
          <a:lstStyle/>
          <a:p>
            <a:r>
              <a:rPr lang="fr-FR" dirty="0"/>
              <a:t>Technique qui consiste à demander aux apprenants de se représenter avec un dessin qui illustre  symboliquement et graphiquement leur rapport aux langues (</a:t>
            </a:r>
            <a:r>
              <a:rPr lang="en-CA" dirty="0" err="1"/>
              <a:t>Bemporad</a:t>
            </a:r>
            <a:r>
              <a:rPr lang="en-CA" dirty="0"/>
              <a:t> &amp; </a:t>
            </a:r>
            <a:r>
              <a:rPr lang="en-CA" dirty="0" err="1"/>
              <a:t>Vorger</a:t>
            </a:r>
            <a:r>
              <a:rPr lang="en-CA" dirty="0"/>
              <a:t>, 2014; </a:t>
            </a:r>
            <a:r>
              <a:rPr lang="en-CA" dirty="0" err="1"/>
              <a:t>Molinié</a:t>
            </a:r>
            <a:r>
              <a:rPr lang="en-CA" dirty="0"/>
              <a:t>, 2009; </a:t>
            </a:r>
            <a:r>
              <a:rPr lang="fr-FR" dirty="0" err="1"/>
              <a:t>Zarate</a:t>
            </a:r>
            <a:r>
              <a:rPr lang="fr-FR" dirty="0"/>
              <a:t>, </a:t>
            </a:r>
            <a:r>
              <a:rPr lang="fr-FR" dirty="0" err="1"/>
              <a:t>Gohard-Radenkovic</a:t>
            </a:r>
            <a:r>
              <a:rPr lang="fr-FR" dirty="0"/>
              <a:t>, 2004).</a:t>
            </a:r>
          </a:p>
          <a:p>
            <a:r>
              <a:rPr lang="it-IT" dirty="0"/>
              <a:t>Invite l’étudiant à dépasser les limites de l'expression linguistique en se servant de traditions artistiques et de </a:t>
            </a:r>
            <a:r>
              <a:rPr lang="fr-FR" dirty="0"/>
              <a:t>méthodes visuelles pour communiquer autrement leurs perspectives et expériences</a:t>
            </a:r>
            <a:endParaRPr lang="en-US" dirty="0"/>
          </a:p>
          <a:p>
            <a:endParaRPr lang="fr-FR" dirty="0"/>
          </a:p>
          <a:p>
            <a:endParaRPr lang="fr-CA" dirty="0">
              <a:latin typeface="Arial" panose="020B0604020202020204" pitchFamily="34" charset="0"/>
              <a:cs typeface="Arial" panose="020B0604020202020204" pitchFamily="34" charset="0"/>
            </a:endParaRPr>
          </a:p>
        </p:txBody>
      </p:sp>
      <p:pic>
        <p:nvPicPr>
          <p:cNvPr id="4" name="Picture 2" descr="C:\Users\jseror.UOTTAWA\AppData\Local\Microsoft\Windows\Temporary Internet Files\Content.IE5\5GRQRWHN\milovanderlinden-woman[1].png">
            <a:extLst>
              <a:ext uri="{FF2B5EF4-FFF2-40B4-BE49-F238E27FC236}">
                <a16:creationId xmlns:a16="http://schemas.microsoft.com/office/drawing/2014/main" id="{129AC3AE-7826-4E7E-ABAD-6F014AE8C0F5}"/>
              </a:ext>
            </a:extLst>
          </p:cNvPr>
          <p:cNvPicPr>
            <a:picLocks noChangeAspect="1" noChangeArrowheads="1"/>
          </p:cNvPicPr>
          <p:nvPr>
            <p:custDataLst>
              <p:tags r:id="rId3"/>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7161095" y="3008945"/>
            <a:ext cx="1354254" cy="191526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75039115-551C-4229-8978-983988834939}"/>
              </a:ext>
            </a:extLst>
          </p:cNvPr>
          <p:cNvPicPr>
            <a:picLocks noChangeAspect="1" noChangeArrowheads="1"/>
          </p:cNvPicPr>
          <p:nvPr>
            <p:custDataLst>
              <p:tags r:id="rId4"/>
            </p:custDataLst>
          </p:nvPr>
        </p:nvPicPr>
        <p:blipFill>
          <a:blip r:embed="rId9" cstate="print">
            <a:extLst>
              <a:ext uri="{28A0092B-C50C-407E-A947-70E740481C1C}">
                <a14:useLocalDpi xmlns:a14="http://schemas.microsoft.com/office/drawing/2010/main" val="0"/>
              </a:ext>
            </a:extLst>
          </a:blip>
          <a:srcRect/>
          <a:stretch>
            <a:fillRect/>
          </a:stretch>
        </p:blipFill>
        <p:spPr bwMode="auto">
          <a:xfrm>
            <a:off x="4976467" y="1921425"/>
            <a:ext cx="2343150" cy="2778069"/>
          </a:xfrm>
          <a:prstGeom prst="rect">
            <a:avLst/>
          </a:prstGeom>
          <a:ln/>
        </p:spPr>
        <p:style>
          <a:lnRef idx="2">
            <a:schemeClr val="accent5"/>
          </a:lnRef>
          <a:fillRef idx="1">
            <a:schemeClr val="lt1"/>
          </a:fillRef>
          <a:effectRef idx="0">
            <a:schemeClr val="accent5"/>
          </a:effectRef>
          <a:fontRef idx="minor">
            <a:schemeClr val="dk1"/>
          </a:fontRef>
        </p:style>
      </p:pic>
      <p:sp>
        <p:nvSpPr>
          <p:cNvPr id="6" name="Oval Callout 15">
            <a:extLst>
              <a:ext uri="{FF2B5EF4-FFF2-40B4-BE49-F238E27FC236}">
                <a16:creationId xmlns:a16="http://schemas.microsoft.com/office/drawing/2014/main" id="{D9B93688-D3D4-4F8E-8CB4-EBADEA5C7CB3}"/>
              </a:ext>
            </a:extLst>
          </p:cNvPr>
          <p:cNvSpPr/>
          <p:nvPr>
            <p:custDataLst>
              <p:tags r:id="rId5"/>
            </p:custDataLst>
          </p:nvPr>
        </p:nvSpPr>
        <p:spPr>
          <a:xfrm>
            <a:off x="5033617" y="4694965"/>
            <a:ext cx="3332996" cy="794606"/>
          </a:xfrm>
          <a:prstGeom prst="wedgeEllipseCallout">
            <a:avLst>
              <a:gd name="adj1" fmla="val 34493"/>
              <a:gd name="adj2" fmla="val -10436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 [J]e recherche l'équilibre entre l'anglais et le français, puisque c'est mes deux identités de langue à la base […] de qui je suis. » Étudiante du RIF</a:t>
            </a:r>
          </a:p>
        </p:txBody>
      </p:sp>
    </p:spTree>
    <p:extLst>
      <p:ext uri="{BB962C8B-B14F-4D97-AF65-F5344CB8AC3E}">
        <p14:creationId xmlns:p14="http://schemas.microsoft.com/office/powerpoint/2010/main" val="3257256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rmAutofit/>
          </a:bodyPr>
          <a:lstStyle/>
          <a:p>
            <a:r>
              <a:rPr lang="fr-FR" sz="2800" dirty="0">
                <a:latin typeface="Arial" panose="020B0604020202020204" pitchFamily="34" charset="0"/>
                <a:cs typeface="Arial" panose="020B0604020202020204" pitchFamily="34" charset="0"/>
              </a:rPr>
              <a:t>Qu’est-ce que le dessin réflexif?</a:t>
            </a:r>
            <a:endParaRPr lang="fr-CA"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custDataLst>
              <p:tags r:id="rId2"/>
            </p:custDataLst>
          </p:nvPr>
        </p:nvSpPr>
        <p:spPr>
          <a:xfrm>
            <a:off x="628651" y="1921425"/>
            <a:ext cx="4141058" cy="4069177"/>
          </a:xfrm>
        </p:spPr>
        <p:txBody>
          <a:bodyPr>
            <a:normAutofit fontScale="85000" lnSpcReduction="10000"/>
          </a:bodyPr>
          <a:lstStyle/>
          <a:p>
            <a:pPr marL="342900" indent="-342900" algn="just"/>
            <a:r>
              <a:rPr lang="it-IT" dirty="0"/>
              <a:t>Un moyen de mettre en oeuvre une réflexion sur l’essence de la personne: ce qu’elle est, son rapport aux langues, aux autres, et aux éléments qui l’entourent.</a:t>
            </a:r>
          </a:p>
          <a:p>
            <a:pPr marL="342900" indent="-342900" algn="just"/>
            <a:r>
              <a:rPr lang="it-IT" dirty="0"/>
              <a:t>Permets de «s’explorer et de se dévoiler face à autrui» (Clerc, 2009, p. 142)</a:t>
            </a:r>
          </a:p>
          <a:p>
            <a:pPr marL="342900" indent="-342900" algn="just"/>
            <a:r>
              <a:rPr lang="en-CA" dirty="0"/>
              <a:t>Démarche </a:t>
            </a:r>
            <a:r>
              <a:rPr lang="en-CA" dirty="0" err="1"/>
              <a:t>réflexive</a:t>
            </a:r>
            <a:r>
              <a:rPr lang="en-CA" dirty="0"/>
              <a:t> et </a:t>
            </a:r>
            <a:r>
              <a:rPr lang="en-CA" dirty="0" err="1"/>
              <a:t>identitaire</a:t>
            </a:r>
            <a:r>
              <a:rPr lang="en-CA" dirty="0"/>
              <a:t>  </a:t>
            </a:r>
            <a:r>
              <a:rPr lang="it-IT" dirty="0"/>
              <a:t>(Moore, 2006 ; Castellotti et Moore, 2009) </a:t>
            </a:r>
          </a:p>
          <a:p>
            <a:endParaRPr lang="fr-CA" dirty="0">
              <a:latin typeface="Arial" panose="020B0604020202020204" pitchFamily="34" charset="0"/>
              <a:cs typeface="Arial" panose="020B0604020202020204" pitchFamily="34" charset="0"/>
            </a:endParaRPr>
          </a:p>
        </p:txBody>
      </p:sp>
      <p:pic>
        <p:nvPicPr>
          <p:cNvPr id="9" name="Picture 8" descr="A close up of text on a white background&#10;&#10;Description automatically generated">
            <a:extLst>
              <a:ext uri="{FF2B5EF4-FFF2-40B4-BE49-F238E27FC236}">
                <a16:creationId xmlns:a16="http://schemas.microsoft.com/office/drawing/2014/main" id="{51409474-22BA-4F13-97F5-672B0F0DFF03}"/>
              </a:ext>
            </a:extLst>
          </p:cNvPr>
          <p:cNvPicPr>
            <a:picLocks noChangeAspect="1"/>
          </p:cNvPicPr>
          <p:nvPr>
            <p:custDataLst>
              <p:tags r:id="rId3"/>
            </p:custDataLst>
          </p:nvPr>
        </p:nvPicPr>
        <p:blipFill>
          <a:blip r:embed="rId7">
            <a:extLst>
              <a:ext uri="{28A0092B-C50C-407E-A947-70E740481C1C}">
                <a14:useLocalDpi xmlns:a14="http://schemas.microsoft.com/office/drawing/2010/main" val="0"/>
              </a:ext>
            </a:extLst>
          </a:blip>
          <a:stretch>
            <a:fillRect/>
          </a:stretch>
        </p:blipFill>
        <p:spPr>
          <a:xfrm>
            <a:off x="4959137" y="1433039"/>
            <a:ext cx="3556214" cy="4069177"/>
          </a:xfrm>
          <a:prstGeom prst="rect">
            <a:avLst/>
          </a:prstGeom>
        </p:spPr>
      </p:pic>
      <p:sp>
        <p:nvSpPr>
          <p:cNvPr id="11" name="Oval Callout 15">
            <a:extLst>
              <a:ext uri="{FF2B5EF4-FFF2-40B4-BE49-F238E27FC236}">
                <a16:creationId xmlns:a16="http://schemas.microsoft.com/office/drawing/2014/main" id="{ED57C22E-F0CE-4BE1-9990-8626C30083BA}"/>
              </a:ext>
            </a:extLst>
          </p:cNvPr>
          <p:cNvSpPr/>
          <p:nvPr>
            <p:custDataLst>
              <p:tags r:id="rId4"/>
            </p:custDataLst>
          </p:nvPr>
        </p:nvSpPr>
        <p:spPr>
          <a:xfrm>
            <a:off x="4916716" y="5599357"/>
            <a:ext cx="2542494" cy="662781"/>
          </a:xfrm>
          <a:prstGeom prst="wedgeEllipseCallout">
            <a:avLst>
              <a:gd name="adj1" fmla="val 3462"/>
              <a:gd name="adj2" fmla="val -1085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000" dirty="0"/>
              <a:t>Je suis un peu gênée quand je parle mes autres langues</a:t>
            </a:r>
          </a:p>
        </p:txBody>
      </p:sp>
    </p:spTree>
    <p:extLst>
      <p:ext uri="{BB962C8B-B14F-4D97-AF65-F5344CB8AC3E}">
        <p14:creationId xmlns:p14="http://schemas.microsoft.com/office/powerpoint/2010/main" val="2251878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marR="0" lvl="0">
              <a:lnSpc>
                <a:spcPct val="107000"/>
              </a:lnSpc>
              <a:spcBef>
                <a:spcPts val="0"/>
              </a:spcBef>
              <a:spcAft>
                <a:spcPts val="800"/>
              </a:spcAft>
            </a:pPr>
            <a:r>
              <a:rPr lang="fr-CA" sz="2800" dirty="0">
                <a:latin typeface="Arial" panose="020B0604020202020204" pitchFamily="34" charset="0"/>
                <a:cs typeface="Arial" panose="020B0604020202020204" pitchFamily="34" charset="0"/>
              </a:rPr>
              <a:t>Quelles démarches pour intégrer le dessin réflexif dans ma salle de classe?</a:t>
            </a:r>
            <a:endParaRPr lang="en-US" sz="28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49FB36BE-375D-4677-B33A-637F284D0CE5}"/>
              </a:ext>
            </a:extLst>
          </p:cNvPr>
          <p:cNvSpPr>
            <a:spLocks noGrp="1"/>
          </p:cNvSpPr>
          <p:nvPr>
            <p:ph idx="1"/>
            <p:custDataLst>
              <p:tags r:id="rId2"/>
            </p:custDataLst>
          </p:nvPr>
        </p:nvSpPr>
        <p:spPr>
          <a:xfrm>
            <a:off x="415586" y="2233968"/>
            <a:ext cx="4333967" cy="4351338"/>
          </a:xfrm>
        </p:spPr>
        <p:txBody>
          <a:bodyPr>
            <a:normAutofit lnSpcReduction="10000"/>
          </a:bodyPr>
          <a:lstStyle/>
          <a:p>
            <a:r>
              <a:rPr lang="en-CA" sz="2400" dirty="0"/>
              <a:t>Après </a:t>
            </a:r>
            <a:r>
              <a:rPr lang="en-CA" sz="2400" dirty="0" err="1"/>
              <a:t>avoir</a:t>
            </a:r>
            <a:r>
              <a:rPr lang="en-CA" sz="2400" dirty="0"/>
              <a:t> </a:t>
            </a:r>
            <a:r>
              <a:rPr lang="en-CA" sz="2400" dirty="0" err="1"/>
              <a:t>équipé</a:t>
            </a:r>
            <a:r>
              <a:rPr lang="en-CA" sz="2400" dirty="0"/>
              <a:t> les </a:t>
            </a:r>
            <a:r>
              <a:rPr lang="en-CA" sz="2400" dirty="0" err="1"/>
              <a:t>étudiants</a:t>
            </a:r>
            <a:r>
              <a:rPr lang="en-CA" sz="2400" dirty="0"/>
              <a:t> avec tout le matériel </a:t>
            </a:r>
            <a:r>
              <a:rPr lang="en-CA" sz="2400" dirty="0" err="1"/>
              <a:t>nécessaire</a:t>
            </a:r>
            <a:r>
              <a:rPr lang="en-CA" sz="2400" dirty="0"/>
              <a:t> (</a:t>
            </a:r>
            <a:r>
              <a:rPr lang="en-CA" sz="2400" dirty="0" err="1"/>
              <a:t>feuilles</a:t>
            </a:r>
            <a:r>
              <a:rPr lang="en-CA" sz="2400" dirty="0"/>
              <a:t>, crayons de couleur, etc.)</a:t>
            </a:r>
          </a:p>
          <a:p>
            <a:r>
              <a:rPr lang="en-CA" sz="2400" dirty="0" err="1"/>
              <a:t>Plusieurs</a:t>
            </a:r>
            <a:r>
              <a:rPr lang="en-CA" sz="2400" dirty="0"/>
              <a:t> </a:t>
            </a:r>
            <a:r>
              <a:rPr lang="en-CA" sz="2400" dirty="0" err="1"/>
              <a:t>amorces</a:t>
            </a:r>
            <a:r>
              <a:rPr lang="en-CA" sz="2400" dirty="0"/>
              <a:t> </a:t>
            </a:r>
            <a:r>
              <a:rPr lang="en-CA" sz="2400" dirty="0" err="1"/>
              <a:t>possibles</a:t>
            </a:r>
            <a:r>
              <a:rPr lang="en-CA" sz="2400" dirty="0"/>
              <a:t>…</a:t>
            </a:r>
          </a:p>
          <a:p>
            <a:pPr lvl="1"/>
            <a:r>
              <a:rPr lang="fr-FR" sz="2000" dirty="0"/>
              <a:t>« Dessinez votre portrait de langue. </a:t>
            </a:r>
            <a:r>
              <a:rPr lang="fr-CA" sz="2000" dirty="0"/>
              <a:t>Illustrez votre relation individuelle avec toutes les langues que vous trouvez importantes dans votre vie. Ce portrait de langue devrait essayer de représenter votre situation actuelle. Une fois le dessin terminé, soyez prêt à  le </a:t>
            </a:r>
            <a:r>
              <a:rPr lang="fr-FR" sz="2000" dirty="0"/>
              <a:t>décrire et le commenter ».</a:t>
            </a:r>
          </a:p>
          <a:p>
            <a:pPr lvl="1"/>
            <a:endParaRPr lang="en-US" sz="1600" b="1" dirty="0"/>
          </a:p>
          <a:p>
            <a:endParaRPr lang="en-US" sz="1800" dirty="0"/>
          </a:p>
        </p:txBody>
      </p:sp>
      <p:pic>
        <p:nvPicPr>
          <p:cNvPr id="3" name="Picture 2">
            <a:extLst>
              <a:ext uri="{FF2B5EF4-FFF2-40B4-BE49-F238E27FC236}">
                <a16:creationId xmlns:a16="http://schemas.microsoft.com/office/drawing/2014/main" id="{19D00B8F-F3FD-444F-A58F-505502174B1F}"/>
              </a:ext>
            </a:extLst>
          </p:cNvPr>
          <p:cNvPicPr>
            <a:picLocks noChangeAspect="1"/>
          </p:cNvPicPr>
          <p:nvPr>
            <p:custDataLst>
              <p:tags r:id="rId3"/>
            </p:custDataLst>
          </p:nvPr>
        </p:nvPicPr>
        <p:blipFill>
          <a:blip r:embed="rId7"/>
          <a:stretch>
            <a:fillRect/>
          </a:stretch>
        </p:blipFill>
        <p:spPr>
          <a:xfrm rot="273486">
            <a:off x="4541865" y="2790917"/>
            <a:ext cx="4031917" cy="3053482"/>
          </a:xfrm>
          <a:prstGeom prst="rect">
            <a:avLst/>
          </a:prstGeom>
        </p:spPr>
        <p:style>
          <a:lnRef idx="0">
            <a:schemeClr val="accent5"/>
          </a:lnRef>
          <a:fillRef idx="3">
            <a:schemeClr val="accent5"/>
          </a:fillRef>
          <a:effectRef idx="3">
            <a:schemeClr val="accent5"/>
          </a:effectRef>
          <a:fontRef idx="minor">
            <a:schemeClr val="lt1"/>
          </a:fontRef>
        </p:style>
      </p:pic>
      <p:sp>
        <p:nvSpPr>
          <p:cNvPr id="4" name="TextBox 3">
            <a:extLst>
              <a:ext uri="{FF2B5EF4-FFF2-40B4-BE49-F238E27FC236}">
                <a16:creationId xmlns:a16="http://schemas.microsoft.com/office/drawing/2014/main" id="{D878AE2A-CEDC-4AB5-BBF4-AF35ED910F61}"/>
              </a:ext>
            </a:extLst>
          </p:cNvPr>
          <p:cNvSpPr txBox="1"/>
          <p:nvPr>
            <p:custDataLst>
              <p:tags r:id="rId4"/>
            </p:custDataLst>
          </p:nvPr>
        </p:nvSpPr>
        <p:spPr>
          <a:xfrm>
            <a:off x="4600298" y="2204650"/>
            <a:ext cx="3915052" cy="430887"/>
          </a:xfrm>
          <a:prstGeom prst="rect">
            <a:avLst/>
          </a:prstGeom>
          <a:noFill/>
        </p:spPr>
        <p:txBody>
          <a:bodyPr wrap="square" rtlCol="0">
            <a:spAutoFit/>
          </a:bodyPr>
          <a:lstStyle/>
          <a:p>
            <a:r>
              <a:rPr lang="en-US" sz="1050" dirty="0">
                <a:hlinkClick r:id="rId8"/>
              </a:rPr>
              <a:t>https://carap.ecml.at/Portals/11/NTForums_Attach/Icult26_dessins_reflexifs.pdf</a:t>
            </a:r>
            <a:endParaRPr lang="en-US" sz="1050" dirty="0"/>
          </a:p>
        </p:txBody>
      </p:sp>
    </p:spTree>
    <p:extLst>
      <p:ext uri="{BB962C8B-B14F-4D97-AF65-F5344CB8AC3E}">
        <p14:creationId xmlns:p14="http://schemas.microsoft.com/office/powerpoint/2010/main" val="37300172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marR="0" lvl="0">
              <a:lnSpc>
                <a:spcPct val="107000"/>
              </a:lnSpc>
              <a:spcBef>
                <a:spcPts val="0"/>
              </a:spcBef>
              <a:spcAft>
                <a:spcPts val="800"/>
              </a:spcAft>
            </a:pPr>
            <a:r>
              <a:rPr lang="fr-CA" sz="2800" dirty="0">
                <a:latin typeface="Arial" panose="020B0604020202020204" pitchFamily="34" charset="0"/>
                <a:cs typeface="Arial" panose="020B0604020202020204" pitchFamily="34" charset="0"/>
              </a:rPr>
              <a:t>Quelles sont les démarches proposées pour intégrer le dessin réflexif dans ma salle de classe ?</a:t>
            </a:r>
            <a:endParaRPr lang="en-US" sz="28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49FB36BE-375D-4677-B33A-637F284D0CE5}"/>
              </a:ext>
            </a:extLst>
          </p:cNvPr>
          <p:cNvSpPr>
            <a:spLocks noGrp="1"/>
          </p:cNvSpPr>
          <p:nvPr>
            <p:ph idx="1"/>
            <p:custDataLst>
              <p:tags r:id="rId2"/>
            </p:custDataLst>
          </p:nvPr>
        </p:nvSpPr>
        <p:spPr>
          <a:xfrm>
            <a:off x="628650" y="2313867"/>
            <a:ext cx="7164532" cy="4351338"/>
          </a:xfrm>
        </p:spPr>
        <p:txBody>
          <a:bodyPr>
            <a:normAutofit fontScale="92500" lnSpcReduction="20000"/>
          </a:bodyPr>
          <a:lstStyle/>
          <a:p>
            <a:r>
              <a:rPr lang="en-CA" dirty="0"/>
              <a:t>Après </a:t>
            </a:r>
            <a:r>
              <a:rPr lang="en-CA" dirty="0" err="1"/>
              <a:t>avoir</a:t>
            </a:r>
            <a:r>
              <a:rPr lang="en-CA" dirty="0"/>
              <a:t> </a:t>
            </a:r>
            <a:r>
              <a:rPr lang="en-CA" dirty="0" err="1"/>
              <a:t>équipé</a:t>
            </a:r>
            <a:r>
              <a:rPr lang="en-CA" dirty="0"/>
              <a:t> les </a:t>
            </a:r>
            <a:r>
              <a:rPr lang="en-CA" dirty="0" err="1"/>
              <a:t>étudiants</a:t>
            </a:r>
            <a:r>
              <a:rPr lang="en-CA" dirty="0"/>
              <a:t> avec tout le matériel </a:t>
            </a:r>
            <a:r>
              <a:rPr lang="en-CA" dirty="0" err="1"/>
              <a:t>nécessaire</a:t>
            </a:r>
            <a:r>
              <a:rPr lang="en-CA" dirty="0"/>
              <a:t> (</a:t>
            </a:r>
            <a:r>
              <a:rPr lang="en-CA" dirty="0" err="1"/>
              <a:t>feuilles</a:t>
            </a:r>
            <a:r>
              <a:rPr lang="en-CA" dirty="0"/>
              <a:t>, crayons de couleur, etc.)</a:t>
            </a:r>
          </a:p>
          <a:p>
            <a:r>
              <a:rPr lang="en-CA" dirty="0" err="1"/>
              <a:t>Plusieurs</a:t>
            </a:r>
            <a:r>
              <a:rPr lang="en-CA" dirty="0"/>
              <a:t> </a:t>
            </a:r>
            <a:r>
              <a:rPr lang="en-CA" dirty="0" err="1"/>
              <a:t>amorces</a:t>
            </a:r>
            <a:r>
              <a:rPr lang="en-CA" dirty="0"/>
              <a:t> </a:t>
            </a:r>
            <a:r>
              <a:rPr lang="en-CA" dirty="0" err="1"/>
              <a:t>possibles</a:t>
            </a:r>
            <a:r>
              <a:rPr lang="en-CA" dirty="0"/>
              <a:t>…</a:t>
            </a:r>
          </a:p>
          <a:p>
            <a:pPr lvl="1"/>
            <a:r>
              <a:rPr lang="fr-FR" dirty="0"/>
              <a:t>« Dessinez votre portrait de langue. </a:t>
            </a:r>
            <a:r>
              <a:rPr lang="fr-CA" dirty="0"/>
              <a:t>Illustrez votre relation individuelle avec toutes les langues que vous trouvez importantes dans votre vie. Ce portrait de langue devrait essayer de représenter votre situation actuelle. Une fois le dessin terminé, soyez prêt à  le </a:t>
            </a:r>
            <a:r>
              <a:rPr lang="fr-FR" dirty="0"/>
              <a:t>décrire et le commenter ».</a:t>
            </a:r>
          </a:p>
          <a:p>
            <a:r>
              <a:rPr lang="fr-FR" dirty="0"/>
              <a:t>On peut montrer des modèles pour clarifier la tâche, mais il faut encourager les élèves à être aussi créatifs que possible à se servir de tout moyen désiré pour communiquer leurs idées</a:t>
            </a:r>
            <a:endParaRPr lang="en-US" dirty="0"/>
          </a:p>
          <a:p>
            <a:pPr lvl="1"/>
            <a:endParaRPr lang="en-US" sz="1800" b="1" dirty="0"/>
          </a:p>
          <a:p>
            <a:endParaRPr lang="en-US" sz="2000" dirty="0"/>
          </a:p>
        </p:txBody>
      </p:sp>
    </p:spTree>
    <p:extLst>
      <p:ext uri="{BB962C8B-B14F-4D97-AF65-F5344CB8AC3E}">
        <p14:creationId xmlns:p14="http://schemas.microsoft.com/office/powerpoint/2010/main" val="34778472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marR="0" lvl="0">
              <a:lnSpc>
                <a:spcPct val="107000"/>
              </a:lnSpc>
              <a:spcBef>
                <a:spcPts val="0"/>
              </a:spcBef>
              <a:spcAft>
                <a:spcPts val="800"/>
              </a:spcAft>
            </a:pPr>
            <a:r>
              <a:rPr lang="fr-CA" sz="2800" dirty="0">
                <a:latin typeface="Arial" panose="020B0604020202020204" pitchFamily="34" charset="0"/>
                <a:cs typeface="Arial" panose="020B0604020202020204" pitchFamily="34" charset="0"/>
              </a:rPr>
              <a:t>Quelles démarches pour intégrer le dessin réflexif dans ma salle de classe?</a:t>
            </a:r>
            <a:endParaRPr lang="en-US" sz="2800" dirty="0">
              <a:latin typeface="Arial" panose="020B0604020202020204" pitchFamily="34" charset="0"/>
              <a:ea typeface="Calibri" panose="020F050202020403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49FB36BE-375D-4677-B33A-637F284D0CE5}"/>
              </a:ext>
            </a:extLst>
          </p:cNvPr>
          <p:cNvSpPr>
            <a:spLocks noGrp="1"/>
          </p:cNvSpPr>
          <p:nvPr>
            <p:ph idx="1"/>
            <p:custDataLst>
              <p:tags r:id="rId2"/>
            </p:custDataLst>
          </p:nvPr>
        </p:nvSpPr>
        <p:spPr>
          <a:xfrm>
            <a:off x="628650" y="2313867"/>
            <a:ext cx="7886700" cy="4351338"/>
          </a:xfrm>
        </p:spPr>
        <p:txBody>
          <a:bodyPr>
            <a:normAutofit/>
          </a:bodyPr>
          <a:lstStyle/>
          <a:p>
            <a:r>
              <a:rPr lang="fr-FR" dirty="0"/>
              <a:t>Le dessin sert de point de départ à des activités  permettre à l’étudiant réfléchir seul, en pairs et/ou avec l’</a:t>
            </a:r>
            <a:r>
              <a:rPr lang="fr-FR" dirty="0" err="1"/>
              <a:t>enseignant.e</a:t>
            </a:r>
            <a:r>
              <a:rPr lang="fr-FR" dirty="0"/>
              <a:t> ses représentations, son identité langagière, ses langues, etc..</a:t>
            </a:r>
          </a:p>
          <a:p>
            <a:r>
              <a:rPr lang="fr-FR" dirty="0"/>
              <a:t>Le dessin peut être associé à  toute sorte d’activités langagières:</a:t>
            </a:r>
          </a:p>
          <a:p>
            <a:pPr lvl="1"/>
            <a:r>
              <a:rPr lang="fr-FR" dirty="0"/>
              <a:t>entretien, une présentation orale, un récit, ou un texte personnel, une présentation à un membre de sa famille, etc.. qui permet à l’étudiant d’expliquer son dessin</a:t>
            </a:r>
          </a:p>
          <a:p>
            <a:pPr lvl="1"/>
            <a:endParaRPr lang="en-US" b="1" dirty="0"/>
          </a:p>
          <a:p>
            <a:endParaRPr lang="en-US" dirty="0"/>
          </a:p>
        </p:txBody>
      </p:sp>
    </p:spTree>
    <p:extLst>
      <p:ext uri="{BB962C8B-B14F-4D97-AF65-F5344CB8AC3E}">
        <p14:creationId xmlns:p14="http://schemas.microsoft.com/office/powerpoint/2010/main" val="614150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marR="0" lvl="0">
              <a:lnSpc>
                <a:spcPct val="107000"/>
              </a:lnSpc>
              <a:spcBef>
                <a:spcPts val="0"/>
              </a:spcBef>
              <a:spcAft>
                <a:spcPts val="800"/>
              </a:spcAft>
            </a:pPr>
            <a:r>
              <a:rPr lang="fr-CA" sz="2800" dirty="0">
                <a:latin typeface="Arial" panose="020B0604020202020204" pitchFamily="34" charset="0"/>
                <a:cs typeface="Arial" panose="020B0604020202020204" pitchFamily="34" charset="0"/>
              </a:rPr>
              <a:t>Une étudiante d’immersion universitaire explique les symboles de son dessin…</a:t>
            </a:r>
            <a:endParaRPr lang="en-US" sz="2800" dirty="0">
              <a:latin typeface="Arial" panose="020B0604020202020204" pitchFamily="34" charset="0"/>
              <a:ea typeface="Calibri" panose="020F050202020403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49FB36BE-375D-4677-B33A-637F284D0CE5}"/>
              </a:ext>
            </a:extLst>
          </p:cNvPr>
          <p:cNvSpPr>
            <a:spLocks noGrp="1"/>
          </p:cNvSpPr>
          <p:nvPr>
            <p:ph idx="1"/>
            <p:custDataLst>
              <p:tags r:id="rId2"/>
            </p:custDataLst>
          </p:nvPr>
        </p:nvSpPr>
        <p:spPr>
          <a:xfrm>
            <a:off x="431223" y="1910800"/>
            <a:ext cx="4697112" cy="4351338"/>
          </a:xfrm>
        </p:spPr>
        <p:style>
          <a:lnRef idx="0">
            <a:schemeClr val="accent2"/>
          </a:lnRef>
          <a:fillRef idx="3">
            <a:schemeClr val="accent2"/>
          </a:fillRef>
          <a:effectRef idx="3">
            <a:schemeClr val="accent2"/>
          </a:effectRef>
          <a:fontRef idx="minor">
            <a:schemeClr val="lt1"/>
          </a:fontRef>
        </p:style>
        <p:txBody>
          <a:bodyPr>
            <a:normAutofit fontScale="55000" lnSpcReduction="20000"/>
          </a:bodyPr>
          <a:lstStyle/>
          <a:p>
            <a:pPr marL="0" indent="0">
              <a:buNone/>
            </a:pPr>
            <a:r>
              <a:rPr lang="fr-FR" dirty="0"/>
              <a:t>« Bonjour,</a:t>
            </a:r>
            <a:endParaRPr lang="en-US" dirty="0"/>
          </a:p>
          <a:p>
            <a:pPr marL="0" indent="0">
              <a:buNone/>
            </a:pPr>
            <a:r>
              <a:rPr lang="fr-FR" dirty="0"/>
              <a:t> </a:t>
            </a:r>
            <a:endParaRPr lang="en-US" dirty="0"/>
          </a:p>
          <a:p>
            <a:pPr marL="0" indent="0">
              <a:buNone/>
            </a:pPr>
            <a:r>
              <a:rPr lang="fr-FR" dirty="0"/>
              <a:t>Voilà une description de mon dessin et mes relations avec mes langues non maternelles. Dans ce dessin, il y a une pomme, mais dans la pomme, il y a des vers de terre et des graines. Les vers de terre ont des noms : un s’appelle « vocabulaire » et l’autre est « le niveau de confort ». J’ai décidé d’inclure des 	dans la pomme parce que je pense que pour quelques personnes qui ne savent pas ce qu’il y a dedans, cette pomme apparaît vraiment rouge est bonne et peut-être parfaite. Mais dedans  il y a beaucoup de trous dans la connaissance. Alors pour moi mes trous sont le vocabulaire et je ne suis pas encore assez aussi confortable que je veux l’être quand je parle en français et en allemand. Alors je vois ces vers comme mes faiblesses, mais je reconnais que ces faiblesses sont juste mes insécurités et ça, c’est la raison pour laquelle les vers sont dedans et ils ne sont pas visibles pour d’autres personnes.  Il y a aussi des graines dans cette pomme. Je pense que ces graines représentent l’occasion de grandir et d’apprendre plus et ils représentent mon futur dans les langues. C’est l’amélioration de mes langues que je connais maintenant, mais aussi le futur pour les langues que je veux apprendre après.  »</a:t>
            </a:r>
            <a:endParaRPr lang="en-US" dirty="0"/>
          </a:p>
          <a:p>
            <a:endParaRPr lang="en-US" dirty="0"/>
          </a:p>
        </p:txBody>
      </p:sp>
      <p:pic>
        <p:nvPicPr>
          <p:cNvPr id="3" name="Picture 2">
            <a:extLst>
              <a:ext uri="{FF2B5EF4-FFF2-40B4-BE49-F238E27FC236}">
                <a16:creationId xmlns:a16="http://schemas.microsoft.com/office/drawing/2014/main" id="{000ED624-F295-4E26-8A85-B72E959DDED1}"/>
              </a:ext>
            </a:extLst>
          </p:cNvPr>
          <p:cNvPicPr>
            <a:picLocks noChangeAspect="1"/>
          </p:cNvPicPr>
          <p:nvPr>
            <p:custDataLst>
              <p:tags r:id="rId3"/>
            </p:custDataLst>
          </p:nvPr>
        </p:nvPicPr>
        <p:blipFill>
          <a:blip r:embed="rId7"/>
          <a:stretch>
            <a:fillRect/>
          </a:stretch>
        </p:blipFill>
        <p:spPr>
          <a:xfrm>
            <a:off x="5237439" y="1921425"/>
            <a:ext cx="3277911" cy="3523755"/>
          </a:xfrm>
          <a:prstGeom prst="rect">
            <a:avLst/>
          </a:prstGeom>
        </p:spPr>
        <p:style>
          <a:lnRef idx="0">
            <a:schemeClr val="accent1"/>
          </a:lnRef>
          <a:fillRef idx="3">
            <a:schemeClr val="accent1"/>
          </a:fillRef>
          <a:effectRef idx="3">
            <a:schemeClr val="accent1"/>
          </a:effectRef>
          <a:fontRef idx="minor">
            <a:schemeClr val="lt1"/>
          </a:fontRef>
        </p:style>
      </p:pic>
    </p:spTree>
    <p:extLst>
      <p:ext uri="{BB962C8B-B14F-4D97-AF65-F5344CB8AC3E}">
        <p14:creationId xmlns:p14="http://schemas.microsoft.com/office/powerpoint/2010/main" val="4025849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2"/>
            </p:custDataLst>
          </p:nvPr>
        </p:nvSpPr>
        <p:spPr>
          <a:xfrm>
            <a:off x="628649" y="1921425"/>
            <a:ext cx="3202135" cy="1561005"/>
          </a:xfrm>
          <a:prstGeom prst="rect">
            <a:avLst/>
          </a:prstGeom>
        </p:spPr>
        <p:txBody>
          <a:bodyPr wrap="square">
            <a:spAutoFit/>
          </a:bodyPr>
          <a:lstStyle/>
          <a:p>
            <a:pPr marR="0" lvl="0">
              <a:lnSpc>
                <a:spcPct val="107000"/>
              </a:lnSpc>
              <a:spcBef>
                <a:spcPts val="0"/>
              </a:spcBef>
              <a:spcAft>
                <a:spcPts val="800"/>
              </a:spcAft>
            </a:pPr>
            <a:r>
              <a:rPr lang="en-CA" dirty="0" err="1">
                <a:latin typeface="Calibri" panose="020F0502020204030204" pitchFamily="34" charset="0"/>
                <a:ea typeface="Calibri" panose="020F0502020204030204" pitchFamily="34" charset="0"/>
                <a:cs typeface="Arial" panose="020B0604020202020204" pitchFamily="34" charset="0"/>
              </a:rPr>
              <a:t>L’importance</a:t>
            </a:r>
            <a:r>
              <a:rPr lang="en-CA" dirty="0">
                <a:latin typeface="Calibri" panose="020F0502020204030204" pitchFamily="34" charset="0"/>
                <a:ea typeface="Calibri" panose="020F0502020204030204" pitchFamily="34" charset="0"/>
                <a:cs typeface="Arial" panose="020B0604020202020204" pitchFamily="34" charset="0"/>
              </a:rPr>
              <a:t> et la </a:t>
            </a:r>
            <a:r>
              <a:rPr lang="en-CA" dirty="0" err="1">
                <a:latin typeface="Calibri" panose="020F0502020204030204" pitchFamily="34" charset="0"/>
                <a:ea typeface="Calibri" panose="020F0502020204030204" pitchFamily="34" charset="0"/>
                <a:cs typeface="Arial" panose="020B0604020202020204" pitchFamily="34" charset="0"/>
              </a:rPr>
              <a:t>fréquence</a:t>
            </a:r>
            <a:r>
              <a:rPr lang="en-CA" dirty="0">
                <a:latin typeface="Calibri" panose="020F0502020204030204" pitchFamily="34" charset="0"/>
                <a:ea typeface="Calibri" panose="020F0502020204030204" pitchFamily="34" charset="0"/>
                <a:cs typeface="Arial" panose="020B0604020202020204" pitchFamily="34" charset="0"/>
              </a:rPr>
              <a:t> des </a:t>
            </a:r>
            <a:r>
              <a:rPr lang="en-CA" dirty="0" err="1">
                <a:latin typeface="Calibri" panose="020F0502020204030204" pitchFamily="34" charset="0"/>
                <a:ea typeface="Calibri" panose="020F0502020204030204" pitchFamily="34" charset="0"/>
                <a:cs typeface="Arial" panose="020B0604020202020204" pitchFamily="34" charset="0"/>
              </a:rPr>
              <a:t>langues</a:t>
            </a:r>
            <a:r>
              <a:rPr lang="en-CA" dirty="0">
                <a:latin typeface="Calibri" panose="020F0502020204030204" pitchFamily="34" charset="0"/>
                <a:ea typeface="Calibri" panose="020F0502020204030204" pitchFamily="34" charset="0"/>
                <a:cs typeface="Arial" panose="020B0604020202020204" pitchFamily="34" charset="0"/>
              </a:rPr>
              <a:t> dans la vie des </a:t>
            </a:r>
            <a:r>
              <a:rPr lang="en-CA" dirty="0" err="1">
                <a:latin typeface="Calibri" panose="020F0502020204030204" pitchFamily="34" charset="0"/>
                <a:ea typeface="Calibri" panose="020F0502020204030204" pitchFamily="34" charset="0"/>
                <a:cs typeface="Arial" panose="020B0604020202020204" pitchFamily="34" charset="0"/>
              </a:rPr>
              <a:t>élèves</a:t>
            </a:r>
            <a:r>
              <a:rPr lang="en-CA" dirty="0">
                <a:latin typeface="Calibri" panose="020F0502020204030204" pitchFamily="34" charset="0"/>
                <a:ea typeface="Calibri" panose="020F0502020204030204" pitchFamily="34" charset="0"/>
                <a:cs typeface="Arial" panose="020B0604020202020204" pitchFamily="34" charset="0"/>
              </a:rPr>
              <a:t> et les </a:t>
            </a:r>
            <a:r>
              <a:rPr lang="en-CA" dirty="0" err="1">
                <a:latin typeface="Calibri" panose="020F0502020204030204" pitchFamily="34" charset="0"/>
                <a:ea typeface="Calibri" panose="020F0502020204030204" pitchFamily="34" charset="0"/>
                <a:cs typeface="Arial" panose="020B0604020202020204" pitchFamily="34" charset="0"/>
              </a:rPr>
              <a:t>espaces</a:t>
            </a:r>
            <a:r>
              <a:rPr lang="en-CA" dirty="0">
                <a:latin typeface="Calibri" panose="020F0502020204030204" pitchFamily="34" charset="0"/>
                <a:ea typeface="Calibri" panose="020F0502020204030204" pitchFamily="34" charset="0"/>
                <a:cs typeface="Arial" panose="020B0604020202020204" pitchFamily="34" charset="0"/>
              </a:rPr>
              <a:t> </a:t>
            </a:r>
            <a:r>
              <a:rPr lang="en-CA" dirty="0" err="1">
                <a:latin typeface="Calibri" panose="020F0502020204030204" pitchFamily="34" charset="0"/>
                <a:ea typeface="Calibri" panose="020F0502020204030204" pitchFamily="34" charset="0"/>
                <a:cs typeface="Arial" panose="020B0604020202020204" pitchFamily="34" charset="0"/>
              </a:rPr>
              <a:t>symboliques</a:t>
            </a:r>
            <a:r>
              <a:rPr lang="en-CA" dirty="0">
                <a:latin typeface="Calibri" panose="020F0502020204030204" pitchFamily="34" charset="0"/>
                <a:ea typeface="Calibri" panose="020F0502020204030204" pitchFamily="34" charset="0"/>
                <a:cs typeface="Arial" panose="020B0604020202020204" pitchFamily="34" charset="0"/>
              </a:rPr>
              <a:t> et physiques  </a:t>
            </a:r>
            <a:r>
              <a:rPr lang="en-CA" dirty="0" err="1">
                <a:latin typeface="Calibri" panose="020F0502020204030204" pitchFamily="34" charset="0"/>
                <a:ea typeface="Calibri" panose="020F0502020204030204" pitchFamily="34" charset="0"/>
                <a:cs typeface="Arial" panose="020B0604020202020204" pitchFamily="34" charset="0"/>
              </a:rPr>
              <a:t>associés</a:t>
            </a:r>
            <a:r>
              <a:rPr lang="en-CA" dirty="0">
                <a:latin typeface="Calibri" panose="020F0502020204030204" pitchFamily="34" charset="0"/>
                <a:ea typeface="Calibri" panose="020F0502020204030204" pitchFamily="34" charset="0"/>
                <a:cs typeface="Arial" panose="020B0604020202020204" pitchFamily="34" charset="0"/>
              </a:rPr>
              <a:t> aux </a:t>
            </a:r>
            <a:r>
              <a:rPr lang="en-CA" dirty="0" err="1">
                <a:latin typeface="Calibri" panose="020F0502020204030204" pitchFamily="34" charset="0"/>
                <a:ea typeface="Calibri" panose="020F0502020204030204" pitchFamily="34" charset="0"/>
                <a:cs typeface="Arial" panose="020B0604020202020204" pitchFamily="34" charset="0"/>
              </a:rPr>
              <a:t>langues</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9" name="Picture 8" descr="P:\Arts\Recherche\1215 Seror\Seror-Weinberg\!!!!!!_IML_2015\Portraits_de_Langue_PDF\Portraits de langue JPEG\2016A_44_SEP17\2016A_44_SEP17-002-002.jpg">
            <a:extLst>
              <a:ext uri="{FF2B5EF4-FFF2-40B4-BE49-F238E27FC236}">
                <a16:creationId xmlns:a16="http://schemas.microsoft.com/office/drawing/2014/main" id="{1565B973-F231-4539-AC90-3A07137FD4AB}"/>
              </a:ext>
            </a:extLst>
          </p:cNvPr>
          <p:cNvPicPr/>
          <p:nvPr>
            <p:custDataLst>
              <p:tags r:id="rId3"/>
            </p:custDataLst>
          </p:nvPr>
        </p:nvPicPr>
        <p:blipFill>
          <a:blip r:embed="rId8" cstate="print">
            <a:extLst>
              <a:ext uri="{BEBA8EAE-BF5A-486C-A8C5-ECC9F3942E4B}">
                <a14:imgProps xmlns:a14="http://schemas.microsoft.com/office/drawing/2010/main">
                  <a14:imgLayer r:embed="rId9">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735331" y="3429000"/>
            <a:ext cx="3466062" cy="3375570"/>
          </a:xfrm>
          <a:prstGeom prst="rect">
            <a:avLst/>
          </a:prstGeom>
          <a:ln/>
        </p:spPr>
        <p:style>
          <a:lnRef idx="0">
            <a:schemeClr val="accent4"/>
          </a:lnRef>
          <a:fillRef idx="3">
            <a:schemeClr val="accent4"/>
          </a:fillRef>
          <a:effectRef idx="3">
            <a:schemeClr val="accent4"/>
          </a:effectRef>
          <a:fontRef idx="minor">
            <a:schemeClr val="lt1"/>
          </a:fontRef>
        </p:style>
      </p:pic>
      <p:sp>
        <p:nvSpPr>
          <p:cNvPr id="10" name="Content Placeholder 2">
            <a:extLst>
              <a:ext uri="{FF2B5EF4-FFF2-40B4-BE49-F238E27FC236}">
                <a16:creationId xmlns:a16="http://schemas.microsoft.com/office/drawing/2014/main" id="{223A5247-9260-480C-BBD6-2A02435FFFA3}"/>
              </a:ext>
            </a:extLst>
          </p:cNvPr>
          <p:cNvSpPr>
            <a:spLocks noGrp="1"/>
          </p:cNvSpPr>
          <p:nvPr>
            <p:ph idx="1"/>
            <p:custDataLst>
              <p:tags r:id="rId4"/>
            </p:custDataLst>
          </p:nvPr>
        </p:nvSpPr>
        <p:spPr>
          <a:xfrm>
            <a:off x="4572000" y="1605658"/>
            <a:ext cx="4027984" cy="3753544"/>
          </a:xfrm>
        </p:spPr>
        <p:txBody>
          <a:bodyPr>
            <a:normAutofit lnSpcReduction="10000"/>
          </a:bodyPr>
          <a:lstStyle/>
          <a:p>
            <a:pPr marL="0" indent="0">
              <a:buNone/>
            </a:pPr>
            <a:r>
              <a:rPr lang="fr-CA" sz="1600" dirty="0"/>
              <a:t>Le sujet se représente comme « Monsieur Patate », le jouet classique permettant de créer différentes combinaisons sur une tête en plastique.</a:t>
            </a:r>
          </a:p>
          <a:p>
            <a:pPr marL="0" indent="0">
              <a:buNone/>
            </a:pPr>
            <a:endParaRPr lang="fr-CA" sz="1600" dirty="0"/>
          </a:p>
          <a:p>
            <a:pPr marL="0" indent="0">
              <a:buNone/>
            </a:pPr>
            <a:r>
              <a:rPr lang="fr-CA" sz="1600" dirty="0"/>
              <a:t>Une grande bouche indique les langues qu'il pratique. Plus la bouche a de dents, plus il  pratique cette langue: 5 pour l'anglais, 3 pour le français et 2 pour l'hébreu. Ces langues se retrouvent aussi à proportion variées dans le cerveau.</a:t>
            </a:r>
          </a:p>
          <a:p>
            <a:pPr marL="0" indent="0">
              <a:buNone/>
            </a:pPr>
            <a:endParaRPr lang="fr-CA" sz="1600" dirty="0"/>
          </a:p>
          <a:p>
            <a:pPr marL="0" indent="0">
              <a:buNone/>
            </a:pPr>
            <a:r>
              <a:rPr lang="fr-CA" sz="1600" dirty="0"/>
              <a:t>Des éléments viennent se rattacher à la patate pour représenter des espaces linguistiques distincts (familial, éducatif, religieux, social).</a:t>
            </a:r>
          </a:p>
        </p:txBody>
      </p:sp>
    </p:spTree>
    <p:extLst>
      <p:ext uri="{BB962C8B-B14F-4D97-AF65-F5344CB8AC3E}">
        <p14:creationId xmlns:p14="http://schemas.microsoft.com/office/powerpoint/2010/main" val="1556008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2"/>
            </p:custDataLst>
          </p:nvPr>
        </p:nvSpPr>
        <p:spPr>
          <a:xfrm>
            <a:off x="628649" y="1921425"/>
            <a:ext cx="3202135" cy="1264642"/>
          </a:xfrm>
          <a:prstGeom prst="rect">
            <a:avLst/>
          </a:prstGeom>
        </p:spPr>
        <p:txBody>
          <a:bodyPr wrap="square">
            <a:spAutoFit/>
          </a:bodyPr>
          <a:lstStyle/>
          <a:p>
            <a:pPr marR="0" lvl="0">
              <a:lnSpc>
                <a:spcPct val="107000"/>
              </a:lnSpc>
              <a:spcBef>
                <a:spcPts val="0"/>
              </a:spcBef>
              <a:spcAft>
                <a:spcPts val="800"/>
              </a:spcAft>
            </a:pPr>
            <a:r>
              <a:rPr lang="en-CA" dirty="0">
                <a:latin typeface="Calibri" panose="020F0502020204030204" pitchFamily="34" charset="0"/>
                <a:ea typeface="Calibri" panose="020F0502020204030204" pitchFamily="34" charset="0"/>
                <a:cs typeface="Arial" panose="020B0604020202020204" pitchFamily="34" charset="0"/>
              </a:rPr>
              <a:t>Les </a:t>
            </a:r>
            <a:r>
              <a:rPr lang="en-CA" dirty="0" err="1">
                <a:latin typeface="Calibri" panose="020F0502020204030204" pitchFamily="34" charset="0"/>
                <a:ea typeface="Calibri" panose="020F0502020204030204" pitchFamily="34" charset="0"/>
                <a:cs typeface="Arial" panose="020B0604020202020204" pitchFamily="34" charset="0"/>
              </a:rPr>
              <a:t>émotions</a:t>
            </a:r>
            <a:r>
              <a:rPr lang="en-CA" dirty="0">
                <a:latin typeface="Calibri" panose="020F0502020204030204" pitchFamily="34" charset="0"/>
                <a:ea typeface="Calibri" panose="020F0502020204030204" pitchFamily="34" charset="0"/>
                <a:cs typeface="Arial" panose="020B0604020202020204" pitchFamily="34" charset="0"/>
              </a:rPr>
              <a:t> </a:t>
            </a:r>
            <a:r>
              <a:rPr lang="en-CA" dirty="0" err="1">
                <a:latin typeface="Calibri" panose="020F0502020204030204" pitchFamily="34" charset="0"/>
                <a:ea typeface="Calibri" panose="020F0502020204030204" pitchFamily="34" charset="0"/>
                <a:cs typeface="Arial" panose="020B0604020202020204" pitchFamily="34" charset="0"/>
              </a:rPr>
              <a:t>associées</a:t>
            </a:r>
            <a:r>
              <a:rPr lang="en-CA" dirty="0">
                <a:latin typeface="Calibri" panose="020F0502020204030204" pitchFamily="34" charset="0"/>
                <a:ea typeface="Calibri" panose="020F0502020204030204" pitchFamily="34" charset="0"/>
                <a:cs typeface="Arial" panose="020B0604020202020204" pitchFamily="34" charset="0"/>
              </a:rPr>
              <a:t> aux </a:t>
            </a:r>
            <a:r>
              <a:rPr lang="en-CA" dirty="0" err="1">
                <a:latin typeface="Calibri" panose="020F0502020204030204" pitchFamily="34" charset="0"/>
                <a:ea typeface="Calibri" panose="020F0502020204030204" pitchFamily="34" charset="0"/>
                <a:cs typeface="Arial" panose="020B0604020202020204" pitchFamily="34" charset="0"/>
              </a:rPr>
              <a:t>langues</a:t>
            </a:r>
            <a:r>
              <a:rPr lang="en-CA" dirty="0">
                <a:latin typeface="Calibri" panose="020F0502020204030204" pitchFamily="34" charset="0"/>
                <a:ea typeface="Calibri" panose="020F0502020204030204" pitchFamily="34" charset="0"/>
                <a:cs typeface="Arial" panose="020B0604020202020204" pitchFamily="34" charset="0"/>
              </a:rPr>
              <a:t> des </a:t>
            </a:r>
            <a:r>
              <a:rPr lang="en-CA" dirty="0" err="1">
                <a:latin typeface="Calibri" panose="020F0502020204030204" pitchFamily="34" charset="0"/>
                <a:ea typeface="Calibri" panose="020F0502020204030204" pitchFamily="34" charset="0"/>
                <a:cs typeface="Arial" panose="020B0604020202020204" pitchFamily="34" charset="0"/>
              </a:rPr>
              <a:t>élèves</a:t>
            </a:r>
            <a:r>
              <a:rPr lang="en-CA" dirty="0">
                <a:latin typeface="Calibri" panose="020F0502020204030204" pitchFamily="34" charset="0"/>
                <a:ea typeface="Calibri" panose="020F0502020204030204" pitchFamily="34" charset="0"/>
                <a:cs typeface="Arial" panose="020B0604020202020204" pitchFamily="34" charset="0"/>
              </a:rPr>
              <a:t> (JOIE,PASSION, HONTE, INSÉCURITÉ LINGUISTIQUE)</a:t>
            </a:r>
            <a:endParaRPr lang="en-US" dirty="0">
              <a:latin typeface="Calibri" panose="020F0502020204030204" pitchFamily="34" charset="0"/>
              <a:ea typeface="Calibri" panose="020F0502020204030204" pitchFamily="34" charset="0"/>
              <a:cs typeface="Arial" panose="020B0604020202020204" pitchFamily="34" charset="0"/>
            </a:endParaRPr>
          </a:p>
        </p:txBody>
      </p:sp>
      <p:sp>
        <p:nvSpPr>
          <p:cNvPr id="10" name="Content Placeholder 2">
            <a:extLst>
              <a:ext uri="{FF2B5EF4-FFF2-40B4-BE49-F238E27FC236}">
                <a16:creationId xmlns:a16="http://schemas.microsoft.com/office/drawing/2014/main" id="{223A5247-9260-480C-BBD6-2A02435FFFA3}"/>
              </a:ext>
            </a:extLst>
          </p:cNvPr>
          <p:cNvSpPr>
            <a:spLocks noGrp="1"/>
          </p:cNvSpPr>
          <p:nvPr>
            <p:ph idx="1"/>
            <p:custDataLst>
              <p:tags r:id="rId3"/>
            </p:custDataLst>
          </p:nvPr>
        </p:nvSpPr>
        <p:spPr>
          <a:xfrm>
            <a:off x="4572000" y="2047618"/>
            <a:ext cx="4027984" cy="3753544"/>
          </a:xfrm>
        </p:spPr>
        <p:txBody>
          <a:bodyPr/>
          <a:lstStyle/>
          <a:p>
            <a:pPr marL="0" indent="0">
              <a:buNone/>
            </a:pPr>
            <a:r>
              <a:rPr lang="fr-CA" sz="1600" dirty="0"/>
              <a:t>Originaires de Toronto, ses oreilles sont rattachées aux diverses langues parlées dans cette ville cosmopolite.</a:t>
            </a:r>
          </a:p>
          <a:p>
            <a:pPr marL="0" indent="0">
              <a:buNone/>
            </a:pPr>
            <a:endParaRPr lang="fr-CA" sz="1600" dirty="0"/>
          </a:p>
          <a:p>
            <a:pPr marL="0" indent="0">
              <a:buNone/>
            </a:pPr>
            <a:r>
              <a:rPr lang="fr-CA" sz="1600" dirty="0"/>
              <a:t>La bouche reflète ses langues dominantes de communication : sa langue maternelle le </a:t>
            </a:r>
            <a:r>
              <a:rPr lang="fr-CA" sz="1600" dirty="0" err="1"/>
              <a:t>bangla</a:t>
            </a:r>
            <a:r>
              <a:rPr lang="fr-CA" sz="1600" dirty="0"/>
              <a:t> et l’anglais.</a:t>
            </a:r>
          </a:p>
          <a:p>
            <a:pPr marL="0" indent="0">
              <a:buNone/>
            </a:pPr>
            <a:endParaRPr lang="fr-CA" sz="1600" dirty="0"/>
          </a:p>
          <a:p>
            <a:pPr marL="0" indent="0">
              <a:buNone/>
            </a:pPr>
            <a:r>
              <a:rPr lang="fr-CA" sz="1600" dirty="0"/>
              <a:t>Le français placé sur les joues et teinté de rouge reflète sa « honte » de ne pas  pouvoir mieux s’exprimer dans cette langue.</a:t>
            </a:r>
          </a:p>
          <a:p>
            <a:pPr marL="0" indent="0">
              <a:buNone/>
            </a:pPr>
            <a:endParaRPr lang="fr-CA" sz="1600" dirty="0"/>
          </a:p>
        </p:txBody>
      </p:sp>
      <p:pic>
        <p:nvPicPr>
          <p:cNvPr id="3" name="Picture 2">
            <a:extLst>
              <a:ext uri="{FF2B5EF4-FFF2-40B4-BE49-F238E27FC236}">
                <a16:creationId xmlns:a16="http://schemas.microsoft.com/office/drawing/2014/main" id="{AF0F8A2F-0D0A-4CFA-A993-BFEA32498B9C}"/>
              </a:ext>
            </a:extLst>
          </p:cNvPr>
          <p:cNvPicPr>
            <a:picLocks noChangeAspect="1"/>
          </p:cNvPicPr>
          <p:nvPr>
            <p:custDataLst>
              <p:tags r:id="rId4"/>
            </p:custDataLst>
          </p:nvPr>
        </p:nvPicPr>
        <p:blipFill>
          <a:blip r:embed="rId8"/>
          <a:stretch>
            <a:fillRect/>
          </a:stretch>
        </p:blipFill>
        <p:spPr>
          <a:xfrm>
            <a:off x="463362" y="3246988"/>
            <a:ext cx="3738030" cy="3497066"/>
          </a:xfrm>
          <a:prstGeom prst="rect">
            <a:avLst/>
          </a:prstGeom>
        </p:spPr>
      </p:pic>
    </p:spTree>
    <p:extLst>
      <p:ext uri="{BB962C8B-B14F-4D97-AF65-F5344CB8AC3E}">
        <p14:creationId xmlns:p14="http://schemas.microsoft.com/office/powerpoint/2010/main" val="4249248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2"/>
            </p:custDataLst>
          </p:nvPr>
        </p:nvSpPr>
        <p:spPr>
          <a:xfrm>
            <a:off x="628649" y="1921425"/>
            <a:ext cx="7524751" cy="671915"/>
          </a:xfrm>
          <a:prstGeom prst="rect">
            <a:avLst/>
          </a:prstGeom>
        </p:spPr>
        <p:txBody>
          <a:bodyPr wrap="square">
            <a:spAutoFit/>
          </a:bodyPr>
          <a:lstStyle/>
          <a:p>
            <a:pPr marR="0" lvl="0">
              <a:lnSpc>
                <a:spcPct val="107000"/>
              </a:lnSpc>
              <a:spcBef>
                <a:spcPts val="0"/>
              </a:spcBef>
              <a:spcAft>
                <a:spcPts val="800"/>
              </a:spcAft>
            </a:pPr>
            <a:r>
              <a:rPr lang="en-CA" dirty="0">
                <a:latin typeface="Calibri" panose="020F0502020204030204" pitchFamily="34" charset="0"/>
                <a:ea typeface="Calibri" panose="020F0502020204030204" pitchFamily="34" charset="0"/>
                <a:cs typeface="Arial" panose="020B0604020202020204" pitchFamily="34" charset="0"/>
              </a:rPr>
              <a:t>Les </a:t>
            </a:r>
            <a:r>
              <a:rPr lang="en-CA" dirty="0" err="1">
                <a:latin typeface="Calibri" panose="020F0502020204030204" pitchFamily="34" charset="0"/>
                <a:ea typeface="Calibri" panose="020F0502020204030204" pitchFamily="34" charset="0"/>
                <a:cs typeface="Arial" panose="020B0604020202020204" pitchFamily="34" charset="0"/>
              </a:rPr>
              <a:t>émotions</a:t>
            </a:r>
            <a:r>
              <a:rPr lang="en-CA" dirty="0">
                <a:latin typeface="Calibri" panose="020F0502020204030204" pitchFamily="34" charset="0"/>
                <a:ea typeface="Calibri" panose="020F0502020204030204" pitchFamily="34" charset="0"/>
                <a:cs typeface="Arial" panose="020B0604020202020204" pitchFamily="34" charset="0"/>
              </a:rPr>
              <a:t> </a:t>
            </a:r>
            <a:r>
              <a:rPr lang="en-CA" dirty="0" err="1">
                <a:latin typeface="Calibri" panose="020F0502020204030204" pitchFamily="34" charset="0"/>
                <a:ea typeface="Calibri" panose="020F0502020204030204" pitchFamily="34" charset="0"/>
                <a:cs typeface="Arial" panose="020B0604020202020204" pitchFamily="34" charset="0"/>
              </a:rPr>
              <a:t>associées</a:t>
            </a:r>
            <a:r>
              <a:rPr lang="en-CA" dirty="0">
                <a:latin typeface="Calibri" panose="020F0502020204030204" pitchFamily="34" charset="0"/>
                <a:ea typeface="Calibri" panose="020F0502020204030204" pitchFamily="34" charset="0"/>
                <a:cs typeface="Arial" panose="020B0604020202020204" pitchFamily="34" charset="0"/>
              </a:rPr>
              <a:t> aux </a:t>
            </a:r>
            <a:r>
              <a:rPr lang="en-CA" dirty="0" err="1">
                <a:latin typeface="Calibri" panose="020F0502020204030204" pitchFamily="34" charset="0"/>
                <a:ea typeface="Calibri" panose="020F0502020204030204" pitchFamily="34" charset="0"/>
                <a:cs typeface="Arial" panose="020B0604020202020204" pitchFamily="34" charset="0"/>
              </a:rPr>
              <a:t>hauts</a:t>
            </a:r>
            <a:r>
              <a:rPr lang="en-CA" dirty="0">
                <a:latin typeface="Calibri" panose="020F0502020204030204" pitchFamily="34" charset="0"/>
                <a:ea typeface="Calibri" panose="020F0502020204030204" pitchFamily="34" charset="0"/>
                <a:cs typeface="Arial" panose="020B0604020202020204" pitchFamily="34" charset="0"/>
              </a:rPr>
              <a:t> et aux bas du </a:t>
            </a:r>
            <a:r>
              <a:rPr lang="en-CA" dirty="0" err="1">
                <a:latin typeface="Calibri" panose="020F0502020204030204" pitchFamily="34" charset="0"/>
                <a:ea typeface="Calibri" panose="020F0502020204030204" pitchFamily="34" charset="0"/>
                <a:cs typeface="Arial" panose="020B0604020202020204" pitchFamily="34" charset="0"/>
              </a:rPr>
              <a:t>processus</a:t>
            </a:r>
            <a:r>
              <a:rPr lang="en-CA" dirty="0">
                <a:latin typeface="Calibri" panose="020F0502020204030204" pitchFamily="34" charset="0"/>
                <a:ea typeface="Calibri" panose="020F0502020204030204" pitchFamily="34" charset="0"/>
                <a:cs typeface="Arial" panose="020B0604020202020204" pitchFamily="34" charset="0"/>
              </a:rPr>
              <a:t> </a:t>
            </a:r>
            <a:r>
              <a:rPr lang="en-CA" dirty="0" err="1">
                <a:latin typeface="Calibri" panose="020F0502020204030204" pitchFamily="34" charset="0"/>
                <a:ea typeface="Calibri" panose="020F0502020204030204" pitchFamily="34" charset="0"/>
                <a:cs typeface="Arial" panose="020B0604020202020204" pitchFamily="34" charset="0"/>
              </a:rPr>
              <a:t>d’apprentissage</a:t>
            </a:r>
            <a:r>
              <a:rPr lang="en-CA" dirty="0">
                <a:latin typeface="Calibri" panose="020F0502020204030204" pitchFamily="34" charset="0"/>
                <a:ea typeface="Calibri" panose="020F0502020204030204" pitchFamily="34" charset="0"/>
                <a:cs typeface="Arial" panose="020B0604020202020204" pitchFamily="34" charset="0"/>
              </a:rPr>
              <a:t> des </a:t>
            </a:r>
            <a:r>
              <a:rPr lang="en-CA" dirty="0" err="1">
                <a:latin typeface="Calibri" panose="020F0502020204030204" pitchFamily="34" charset="0"/>
                <a:ea typeface="Calibri" panose="020F0502020204030204" pitchFamily="34" charset="0"/>
                <a:cs typeface="Arial" panose="020B0604020202020204" pitchFamily="34" charset="0"/>
              </a:rPr>
              <a:t>langues</a:t>
            </a:r>
            <a:r>
              <a:rPr lang="en-CA" dirty="0">
                <a:latin typeface="Calibri" panose="020F0502020204030204" pitchFamily="34" charset="0"/>
                <a:ea typeface="Calibri" panose="020F0502020204030204" pitchFamily="34" charset="0"/>
                <a:cs typeface="Arial" panose="020B0604020202020204" pitchFamily="34" charset="0"/>
              </a:rPr>
              <a:t> qui fait que </a:t>
            </a:r>
            <a:r>
              <a:rPr lang="en-CA" dirty="0" err="1">
                <a:latin typeface="Calibri" panose="020F0502020204030204" pitchFamily="34" charset="0"/>
                <a:ea typeface="Calibri" panose="020F0502020204030204" pitchFamily="34" charset="0"/>
                <a:cs typeface="Arial" panose="020B0604020202020204" pitchFamily="34" charset="0"/>
              </a:rPr>
              <a:t>nos</a:t>
            </a:r>
            <a:r>
              <a:rPr lang="en-CA" dirty="0">
                <a:latin typeface="Calibri" panose="020F0502020204030204" pitchFamily="34" charset="0"/>
                <a:ea typeface="Calibri" panose="020F0502020204030204" pitchFamily="34" charset="0"/>
                <a:cs typeface="Arial" panose="020B0604020202020204" pitchFamily="34" charset="0"/>
              </a:rPr>
              <a:t> </a:t>
            </a:r>
            <a:r>
              <a:rPr lang="en-CA" dirty="0" err="1">
                <a:latin typeface="Calibri" panose="020F0502020204030204" pitchFamily="34" charset="0"/>
                <a:ea typeface="Calibri" panose="020F0502020204030204" pitchFamily="34" charset="0"/>
                <a:cs typeface="Arial" panose="020B0604020202020204" pitchFamily="34" charset="0"/>
              </a:rPr>
              <a:t>compétences</a:t>
            </a:r>
            <a:r>
              <a:rPr lang="en-CA" dirty="0">
                <a:latin typeface="Calibri" panose="020F0502020204030204" pitchFamily="34" charset="0"/>
                <a:ea typeface="Calibri" panose="020F0502020204030204" pitchFamily="34" charset="0"/>
                <a:cs typeface="Arial" panose="020B0604020202020204" pitchFamily="34" charset="0"/>
              </a:rPr>
              <a:t> ne </a:t>
            </a:r>
            <a:r>
              <a:rPr lang="en-CA" dirty="0" err="1">
                <a:latin typeface="Calibri" panose="020F0502020204030204" pitchFamily="34" charset="0"/>
                <a:ea typeface="Calibri" panose="020F0502020204030204" pitchFamily="34" charset="0"/>
                <a:cs typeface="Arial" panose="020B0604020202020204" pitchFamily="34" charset="0"/>
              </a:rPr>
              <a:t>sont</a:t>
            </a:r>
            <a:r>
              <a:rPr lang="en-CA" dirty="0">
                <a:latin typeface="Calibri" panose="020F0502020204030204" pitchFamily="34" charset="0"/>
                <a:ea typeface="Calibri" panose="020F0502020204030204" pitchFamily="34" charset="0"/>
                <a:cs typeface="Arial" panose="020B0604020202020204" pitchFamily="34" charset="0"/>
              </a:rPr>
              <a:t>  jamais fixes</a:t>
            </a: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31F69B1-6D56-4E77-8CB6-7FF0A471F94B}"/>
              </a:ext>
            </a:extLst>
          </p:cNvPr>
          <p:cNvPicPr>
            <a:picLocks noChangeAspect="1"/>
          </p:cNvPicPr>
          <p:nvPr>
            <p:custDataLst>
              <p:tags r:id="rId3"/>
            </p:custDataLst>
          </p:nvPr>
        </p:nvPicPr>
        <p:blipFill>
          <a:blip r:embed="rId7"/>
          <a:stretch>
            <a:fillRect/>
          </a:stretch>
        </p:blipFill>
        <p:spPr>
          <a:xfrm>
            <a:off x="1264612" y="3054669"/>
            <a:ext cx="5132343" cy="2978869"/>
          </a:xfrm>
          <a:prstGeom prst="rect">
            <a:avLst/>
          </a:prstGeom>
        </p:spPr>
      </p:pic>
    </p:spTree>
    <p:extLst>
      <p:ext uri="{BB962C8B-B14F-4D97-AF65-F5344CB8AC3E}">
        <p14:creationId xmlns:p14="http://schemas.microsoft.com/office/powerpoint/2010/main" val="2384923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A8229034-5B81-4F81-9CE0-6B1DD7AFB80F}"/>
              </a:ext>
            </a:extLst>
          </p:cNvPr>
          <p:cNvPicPr/>
          <p:nvPr>
            <p:custDataLst>
              <p:tags r:id="rId1"/>
            </p:custDataLst>
          </p:nvPr>
        </p:nvPicPr>
        <p:blipFill rotWithShape="1">
          <a:blip r:embed="rId7"/>
          <a:srcRect t="13289" r="3101" b="11112"/>
          <a:stretch/>
        </p:blipFill>
        <p:spPr>
          <a:xfrm>
            <a:off x="4190419" y="1618614"/>
            <a:ext cx="4821382" cy="3858403"/>
          </a:xfrm>
          <a:prstGeom prst="rect">
            <a:avLst/>
          </a:prstGeom>
        </p:spPr>
      </p:pic>
      <p:sp>
        <p:nvSpPr>
          <p:cNvPr id="2" name="Title 1"/>
          <p:cNvSpPr>
            <a:spLocks noGrp="1"/>
          </p:cNvSpPr>
          <p:nvPr>
            <p:ph type="title"/>
            <p:custDataLst>
              <p:tags r:id="rId2"/>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3"/>
            </p:custDataLst>
          </p:nvPr>
        </p:nvSpPr>
        <p:spPr>
          <a:xfrm>
            <a:off x="639041" y="1899168"/>
            <a:ext cx="3540987" cy="4710585"/>
          </a:xfrm>
          <a:prstGeom prst="rect">
            <a:avLst/>
          </a:prstGeom>
        </p:spPr>
        <p:txBody>
          <a:bodyPr wrap="square">
            <a:spAutoFit/>
          </a:bodyPr>
          <a:lstStyle/>
          <a:p>
            <a:pPr marR="0" lvl="0">
              <a:lnSpc>
                <a:spcPct val="107000"/>
              </a:lnSpc>
              <a:spcBef>
                <a:spcPts val="0"/>
              </a:spcBef>
              <a:spcAft>
                <a:spcPts val="800"/>
              </a:spcAft>
            </a:pP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Avec des portraits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dessinés</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à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différents</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moments dans le temps, on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voit</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l’évolution</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des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étudiants</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et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leurs</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identités</a:t>
            </a:r>
            <a:endPar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endParaRPr>
          </a:p>
          <a:p>
            <a:r>
              <a:rPr lang="fr-FR" dirty="0"/>
              <a:t>Dans ce cas-ci, le français reste à tout moment dans le cœur, mais cette étudiante bilingue a voulu souligner son désir grandissant de conserver une identité francophone en rajoutant « langue maternelle »  au cœur dans son dernier dessin. Elle précise de plus en plus son bilinguisme dans tous les aspects de la communication (l'écoute, la lecture, la communication). </a:t>
            </a:r>
          </a:p>
          <a:p>
            <a:pPr marR="0" lvl="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68464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2"/>
            </p:custDataLst>
          </p:nvPr>
        </p:nvSpPr>
        <p:spPr>
          <a:xfrm>
            <a:off x="639041" y="1899168"/>
            <a:ext cx="3540987" cy="4045916"/>
          </a:xfrm>
          <a:prstGeom prst="rect">
            <a:avLst/>
          </a:prstGeom>
        </p:spPr>
        <p:txBody>
          <a:bodyPr wrap="square">
            <a:spAutoFit/>
          </a:bodyPr>
          <a:lstStyle/>
          <a:p>
            <a:pPr marR="0" lvl="0">
              <a:lnSpc>
                <a:spcPct val="107000"/>
              </a:lnSpc>
              <a:spcBef>
                <a:spcPts val="0"/>
              </a:spcBef>
              <a:spcAft>
                <a:spcPts val="800"/>
              </a:spcAft>
            </a:pP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Aborder</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le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plurilinguisme</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caché</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 et le rapport à </a:t>
            </a:r>
            <a:r>
              <a:rPr lang="en-CA" dirty="0" err="1">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l’autre</a:t>
            </a:r>
            <a:r>
              <a:rPr lang="en-CA" dirty="0">
                <a:solidFill>
                  <a:schemeClr val="accent1">
                    <a:lumMod val="50000"/>
                  </a:schemeClr>
                </a:solidFill>
                <a:latin typeface="Calibri" panose="020F0502020204030204" pitchFamily="34" charset="0"/>
                <a:ea typeface="Calibri" panose="020F0502020204030204" pitchFamily="34" charset="0"/>
                <a:cs typeface="Arial" panose="020B0604020202020204" pitchFamily="34" charset="0"/>
              </a:rPr>
              <a:t>!</a:t>
            </a:r>
          </a:p>
          <a:p>
            <a:pPr marR="0" lvl="0">
              <a:lnSpc>
                <a:spcPct val="107000"/>
              </a:lnSpc>
              <a:spcBef>
                <a:spcPts val="0"/>
              </a:spcBef>
              <a:spcAft>
                <a:spcPts val="800"/>
              </a:spcAft>
            </a:pPr>
            <a:endParaRPr lang="en-CA" dirty="0">
              <a:solidFill>
                <a:schemeClr val="accent1">
                  <a:lumMod val="50000"/>
                </a:schemeClr>
              </a:solidFill>
              <a:latin typeface="Calibri" panose="020F0502020204030204" pitchFamily="34" charset="0"/>
              <a:cs typeface="Arial" panose="020B0604020202020204" pitchFamily="34" charset="0"/>
            </a:endParaRPr>
          </a:p>
          <a:p>
            <a:pPr marR="0" lvl="0">
              <a:lnSpc>
                <a:spcPct val="107000"/>
              </a:lnSpc>
              <a:spcBef>
                <a:spcPts val="0"/>
              </a:spcBef>
              <a:spcAft>
                <a:spcPts val="800"/>
              </a:spcAft>
            </a:pPr>
            <a:r>
              <a:rPr lang="en-CA" dirty="0"/>
              <a:t>Dans un premier dessin, </a:t>
            </a:r>
            <a:r>
              <a:rPr lang="en-CA" dirty="0" err="1"/>
              <a:t>cet</a:t>
            </a:r>
            <a:r>
              <a:rPr lang="en-CA" dirty="0"/>
              <a:t> </a:t>
            </a:r>
            <a:r>
              <a:rPr lang="en-CA" dirty="0" err="1"/>
              <a:t>étudiant</a:t>
            </a:r>
            <a:r>
              <a:rPr lang="en-CA" dirty="0"/>
              <a:t> </a:t>
            </a:r>
            <a:r>
              <a:rPr lang="fr-CA" dirty="0"/>
              <a:t>revendique son identité dominante indonésienne en la plaçant sur tout son corps même si cette langue n’est pas dominante dans le cerveau ou dans les communications</a:t>
            </a:r>
            <a:endParaRPr lang="en-CA" dirty="0"/>
          </a:p>
          <a:p>
            <a:pPr marR="0" lvl="0">
              <a:lnSpc>
                <a:spcPct val="107000"/>
              </a:lnSpc>
              <a:spcBef>
                <a:spcPts val="0"/>
              </a:spcBef>
              <a:spcAft>
                <a:spcPts val="800"/>
              </a:spcAft>
            </a:pPr>
            <a:endParaRPr lang="fr-FR" dirty="0"/>
          </a:p>
          <a:p>
            <a:pPr marR="0" lvl="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24F1AF49-3829-494B-8862-C60C84CA731B}"/>
              </a:ext>
            </a:extLst>
          </p:cNvPr>
          <p:cNvPicPr>
            <a:picLocks noChangeAspect="1"/>
          </p:cNvPicPr>
          <p:nvPr>
            <p:custDataLst>
              <p:tags r:id="rId3"/>
            </p:custDataLst>
          </p:nvPr>
        </p:nvPicPr>
        <p:blipFill>
          <a:blip r:embed="rId10"/>
          <a:stretch>
            <a:fillRect/>
          </a:stretch>
        </p:blipFill>
        <p:spPr>
          <a:xfrm>
            <a:off x="4813345" y="1670872"/>
            <a:ext cx="2923287" cy="4045917"/>
          </a:xfrm>
          <a:prstGeom prst="rect">
            <a:avLst/>
          </a:prstGeom>
        </p:spPr>
      </p:pic>
      <p:pic>
        <p:nvPicPr>
          <p:cNvPr id="7" name="Picture 6">
            <a:extLst>
              <a:ext uri="{FF2B5EF4-FFF2-40B4-BE49-F238E27FC236}">
                <a16:creationId xmlns:a16="http://schemas.microsoft.com/office/drawing/2014/main" id="{B0BAB33F-E603-4EF6-93B4-4D80EE5FD5BF}"/>
              </a:ext>
            </a:extLst>
          </p:cNvPr>
          <p:cNvPicPr>
            <a:picLocks noChangeAspect="1"/>
          </p:cNvPicPr>
          <p:nvPr>
            <p:custDataLst>
              <p:tags r:id="rId4"/>
            </p:custDataLst>
          </p:nvPr>
        </p:nvPicPr>
        <p:blipFill>
          <a:blip r:embed="rId11"/>
          <a:stretch>
            <a:fillRect/>
          </a:stretch>
        </p:blipFill>
        <p:spPr>
          <a:xfrm>
            <a:off x="7292572" y="4655126"/>
            <a:ext cx="788314" cy="989135"/>
          </a:xfrm>
          <a:prstGeom prst="rect">
            <a:avLst/>
          </a:prstGeom>
        </p:spPr>
      </p:pic>
      <p:sp>
        <p:nvSpPr>
          <p:cNvPr id="3" name="TextBox 2">
            <a:extLst>
              <a:ext uri="{FF2B5EF4-FFF2-40B4-BE49-F238E27FC236}">
                <a16:creationId xmlns:a16="http://schemas.microsoft.com/office/drawing/2014/main" id="{D7D155BB-7D66-43C8-8D90-1D32129582AD}"/>
              </a:ext>
            </a:extLst>
          </p:cNvPr>
          <p:cNvSpPr txBox="1"/>
          <p:nvPr>
            <p:custDataLst>
              <p:tags r:id="rId5"/>
            </p:custDataLst>
          </p:nvPr>
        </p:nvSpPr>
        <p:spPr>
          <a:xfrm>
            <a:off x="5486401" y="5716789"/>
            <a:ext cx="652743" cy="369332"/>
          </a:xfrm>
          <a:prstGeom prst="rect">
            <a:avLst/>
          </a:prstGeom>
          <a:noFill/>
        </p:spPr>
        <p:txBody>
          <a:bodyPr wrap="none" rtlCol="0">
            <a:spAutoFit/>
          </a:bodyPr>
          <a:lstStyle/>
          <a:p>
            <a:r>
              <a:rPr lang="en-CA" dirty="0"/>
              <a:t>2015</a:t>
            </a:r>
            <a:endParaRPr lang="en-US" dirty="0"/>
          </a:p>
        </p:txBody>
      </p:sp>
      <p:sp>
        <p:nvSpPr>
          <p:cNvPr id="8" name="TextBox 7">
            <a:extLst>
              <a:ext uri="{FF2B5EF4-FFF2-40B4-BE49-F238E27FC236}">
                <a16:creationId xmlns:a16="http://schemas.microsoft.com/office/drawing/2014/main" id="{00FA6018-3366-4653-B565-A5540201CD17}"/>
              </a:ext>
            </a:extLst>
          </p:cNvPr>
          <p:cNvSpPr txBox="1"/>
          <p:nvPr>
            <p:custDataLst>
              <p:tags r:id="rId6"/>
            </p:custDataLst>
          </p:nvPr>
        </p:nvSpPr>
        <p:spPr>
          <a:xfrm>
            <a:off x="7360357" y="5532123"/>
            <a:ext cx="652743" cy="369332"/>
          </a:xfrm>
          <a:prstGeom prst="rect">
            <a:avLst/>
          </a:prstGeom>
          <a:noFill/>
        </p:spPr>
        <p:txBody>
          <a:bodyPr wrap="none" rtlCol="0">
            <a:spAutoFit/>
          </a:bodyPr>
          <a:lstStyle/>
          <a:p>
            <a:r>
              <a:rPr lang="en-CA" dirty="0"/>
              <a:t>2017</a:t>
            </a:r>
            <a:endParaRPr lang="en-US" dirty="0"/>
          </a:p>
        </p:txBody>
      </p:sp>
    </p:spTree>
    <p:extLst>
      <p:ext uri="{BB962C8B-B14F-4D97-AF65-F5344CB8AC3E}">
        <p14:creationId xmlns:p14="http://schemas.microsoft.com/office/powerpoint/2010/main" val="26978322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9D14F5-35F2-4B69-8E47-A17D3631A25B}"/>
              </a:ext>
            </a:extLst>
          </p:cNvPr>
          <p:cNvPicPr>
            <a:picLocks noChangeAspect="1"/>
          </p:cNvPicPr>
          <p:nvPr>
            <p:custDataLst>
              <p:tags r:id="rId1"/>
            </p:custDataLst>
          </p:nvPr>
        </p:nvPicPr>
        <p:blipFill>
          <a:blip r:embed="rId10"/>
          <a:stretch>
            <a:fillRect/>
          </a:stretch>
        </p:blipFill>
        <p:spPr>
          <a:xfrm>
            <a:off x="4963974" y="1258643"/>
            <a:ext cx="3508886" cy="4402764"/>
          </a:xfrm>
          <a:prstGeom prst="rect">
            <a:avLst/>
          </a:prstGeom>
        </p:spPr>
      </p:pic>
      <p:sp>
        <p:nvSpPr>
          <p:cNvPr id="2" name="Title 1"/>
          <p:cNvSpPr>
            <a:spLocks noGrp="1"/>
          </p:cNvSpPr>
          <p:nvPr>
            <p:ph type="title"/>
            <p:custDataLst>
              <p:tags r:id="rId2"/>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3"/>
            </p:custDataLst>
          </p:nvPr>
        </p:nvSpPr>
        <p:spPr>
          <a:xfrm>
            <a:off x="639041" y="1899169"/>
            <a:ext cx="4324933" cy="5630324"/>
          </a:xfrm>
          <a:prstGeom prst="rect">
            <a:avLst/>
          </a:prstGeom>
        </p:spPr>
        <p:txBody>
          <a:bodyPr wrap="square">
            <a:spAutoFit/>
          </a:bodyPr>
          <a:lstStyle/>
          <a:p>
            <a:pPr marR="0" lvl="0">
              <a:lnSpc>
                <a:spcPct val="107000"/>
              </a:lnSpc>
              <a:spcBef>
                <a:spcPts val="0"/>
              </a:spcBef>
              <a:spcAft>
                <a:spcPts val="800"/>
              </a:spcAft>
            </a:pPr>
            <a:r>
              <a:rPr lang="en-CA" dirty="0" err="1">
                <a:solidFill>
                  <a:schemeClr val="accent1">
                    <a:lumMod val="50000"/>
                  </a:schemeClr>
                </a:solidFill>
                <a:latin typeface="Calibri" panose="020F0502020204030204" pitchFamily="34" charset="0"/>
                <a:cs typeface="Arial" panose="020B0604020202020204" pitchFamily="34" charset="0"/>
              </a:rPr>
              <a:t>Aborder</a:t>
            </a:r>
            <a:r>
              <a:rPr lang="en-CA" dirty="0">
                <a:solidFill>
                  <a:schemeClr val="accent1">
                    <a:lumMod val="50000"/>
                  </a:schemeClr>
                </a:solidFill>
                <a:latin typeface="Calibri" panose="020F0502020204030204" pitchFamily="34" charset="0"/>
                <a:cs typeface="Arial" panose="020B0604020202020204" pitchFamily="34" charset="0"/>
              </a:rPr>
              <a:t> le </a:t>
            </a:r>
            <a:r>
              <a:rPr lang="en-CA" dirty="0" err="1">
                <a:solidFill>
                  <a:schemeClr val="accent1">
                    <a:lumMod val="50000"/>
                  </a:schemeClr>
                </a:solidFill>
                <a:latin typeface="Calibri" panose="020F0502020204030204" pitchFamily="34" charset="0"/>
                <a:cs typeface="Arial" panose="020B0604020202020204" pitchFamily="34" charset="0"/>
              </a:rPr>
              <a:t>plurilinguisme</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caché</a:t>
            </a:r>
            <a:r>
              <a:rPr lang="en-CA" dirty="0">
                <a:solidFill>
                  <a:schemeClr val="accent1">
                    <a:lumMod val="50000"/>
                  </a:schemeClr>
                </a:solidFill>
                <a:latin typeface="Calibri" panose="020F0502020204030204" pitchFamily="34" charset="0"/>
                <a:cs typeface="Arial" panose="020B0604020202020204" pitchFamily="34" charset="0"/>
              </a:rPr>
              <a:t> et le rapport et </a:t>
            </a:r>
            <a:r>
              <a:rPr lang="en-CA" dirty="0" err="1">
                <a:solidFill>
                  <a:schemeClr val="accent1">
                    <a:lumMod val="50000"/>
                  </a:schemeClr>
                </a:solidFill>
                <a:latin typeface="Calibri" panose="020F0502020204030204" pitchFamily="34" charset="0"/>
                <a:cs typeface="Arial" panose="020B0604020202020204" pitchFamily="34" charset="0"/>
              </a:rPr>
              <a:t>l’impact</a:t>
            </a:r>
            <a:r>
              <a:rPr lang="en-CA" dirty="0">
                <a:solidFill>
                  <a:schemeClr val="accent1">
                    <a:lumMod val="50000"/>
                  </a:schemeClr>
                </a:solidFill>
                <a:latin typeface="Calibri" panose="020F0502020204030204" pitchFamily="34" charset="0"/>
                <a:cs typeface="Arial" panose="020B0604020202020204" pitchFamily="34" charset="0"/>
              </a:rPr>
              <a:t> de la vision que </a:t>
            </a:r>
            <a:r>
              <a:rPr lang="en-CA" dirty="0" err="1">
                <a:solidFill>
                  <a:schemeClr val="accent1">
                    <a:lumMod val="50000"/>
                  </a:schemeClr>
                </a:solidFill>
                <a:latin typeface="Calibri" panose="020F0502020204030204" pitchFamily="34" charset="0"/>
                <a:cs typeface="Arial" panose="020B0604020202020204" pitchFamily="34" charset="0"/>
              </a:rPr>
              <a:t>l’autre</a:t>
            </a:r>
            <a:r>
              <a:rPr lang="en-CA" dirty="0">
                <a:solidFill>
                  <a:schemeClr val="accent1">
                    <a:lumMod val="50000"/>
                  </a:schemeClr>
                </a:solidFill>
                <a:latin typeface="Calibri" panose="020F0502020204030204" pitchFamily="34" charset="0"/>
                <a:cs typeface="Arial" panose="020B0604020202020204" pitchFamily="34" charset="0"/>
              </a:rPr>
              <a:t> de </a:t>
            </a:r>
            <a:r>
              <a:rPr lang="en-CA" dirty="0" err="1">
                <a:solidFill>
                  <a:schemeClr val="accent1">
                    <a:lumMod val="50000"/>
                  </a:schemeClr>
                </a:solidFill>
                <a:latin typeface="Calibri" panose="020F0502020204030204" pitchFamily="34" charset="0"/>
                <a:cs typeface="Arial" panose="020B0604020202020204" pitchFamily="34" charset="0"/>
              </a:rPr>
              <a:t>soi</a:t>
            </a:r>
            <a:r>
              <a:rPr lang="en-CA" dirty="0">
                <a:solidFill>
                  <a:schemeClr val="accent1">
                    <a:lumMod val="50000"/>
                  </a:schemeClr>
                </a:solidFill>
                <a:latin typeface="Calibri" panose="020F0502020204030204" pitchFamily="34" charset="0"/>
                <a:cs typeface="Arial" panose="020B0604020202020204" pitchFamily="34" charset="0"/>
              </a:rPr>
              <a:t>!</a:t>
            </a:r>
          </a:p>
          <a:p>
            <a:pPr marR="0" lvl="0">
              <a:lnSpc>
                <a:spcPct val="107000"/>
              </a:lnSpc>
              <a:spcBef>
                <a:spcPts val="0"/>
              </a:spcBef>
              <a:spcAft>
                <a:spcPts val="800"/>
              </a:spcAft>
            </a:pPr>
            <a:endParaRPr lang="en-CA" dirty="0"/>
          </a:p>
          <a:p>
            <a:pPr>
              <a:lnSpc>
                <a:spcPct val="107000"/>
              </a:lnSpc>
              <a:spcAft>
                <a:spcPts val="800"/>
              </a:spcAft>
            </a:pPr>
            <a:r>
              <a:rPr lang="en-CA" dirty="0"/>
              <a:t>Deux </a:t>
            </a:r>
            <a:r>
              <a:rPr lang="en-CA" dirty="0" err="1"/>
              <a:t>ans</a:t>
            </a:r>
            <a:r>
              <a:rPr lang="en-CA" dirty="0"/>
              <a:t> plus tard….</a:t>
            </a:r>
            <a:r>
              <a:rPr lang="fr-FR" dirty="0"/>
              <a:t> Le corps est maintenant vêtu d'une chemise portant l'étiquette "Anglo/Sino". L'interview révèle que cela symbolise la façon dont il est perçu par les autres dans le contexte de l’Université et de la ville d'Ottawa. Les gens le voient comme un Chinois et un Anglais, même si sous la surface, non reconnue dans le regard des autres, son identité indonésienne persiste. </a:t>
            </a:r>
          </a:p>
          <a:p>
            <a:pPr marR="0" lvl="0">
              <a:lnSpc>
                <a:spcPct val="107000"/>
              </a:lnSpc>
              <a:spcBef>
                <a:spcPts val="0"/>
              </a:spcBef>
              <a:spcAft>
                <a:spcPts val="800"/>
              </a:spcAft>
            </a:pPr>
            <a:endParaRPr lang="en-CA" dirty="0">
              <a:solidFill>
                <a:schemeClr val="accent1">
                  <a:lumMod val="50000"/>
                </a:schemeClr>
              </a:solidFill>
              <a:latin typeface="Calibri" panose="020F0502020204030204" pitchFamily="34" charset="0"/>
              <a:cs typeface="Arial" panose="020B0604020202020204" pitchFamily="34" charset="0"/>
            </a:endParaRPr>
          </a:p>
          <a:p>
            <a:pPr marR="0" lvl="0">
              <a:lnSpc>
                <a:spcPct val="107000"/>
              </a:lnSpc>
              <a:spcBef>
                <a:spcPts val="0"/>
              </a:spcBef>
              <a:spcAft>
                <a:spcPts val="800"/>
              </a:spcAft>
            </a:pPr>
            <a:endParaRPr lang="fr-FR" dirty="0"/>
          </a:p>
          <a:p>
            <a:pPr marR="0" lvl="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A5328C40-954A-4152-9A2B-EBCBBE64C526}"/>
              </a:ext>
            </a:extLst>
          </p:cNvPr>
          <p:cNvPicPr>
            <a:picLocks noChangeAspect="1"/>
          </p:cNvPicPr>
          <p:nvPr>
            <p:custDataLst>
              <p:tags r:id="rId4"/>
            </p:custDataLst>
          </p:nvPr>
        </p:nvPicPr>
        <p:blipFill>
          <a:blip r:embed="rId11"/>
          <a:stretch>
            <a:fillRect/>
          </a:stretch>
        </p:blipFill>
        <p:spPr>
          <a:xfrm>
            <a:off x="5177852" y="4936576"/>
            <a:ext cx="661839" cy="916006"/>
          </a:xfrm>
          <a:prstGeom prst="rect">
            <a:avLst/>
          </a:prstGeom>
        </p:spPr>
      </p:pic>
      <p:sp>
        <p:nvSpPr>
          <p:cNvPr id="8" name="TextBox 7">
            <a:extLst>
              <a:ext uri="{FF2B5EF4-FFF2-40B4-BE49-F238E27FC236}">
                <a16:creationId xmlns:a16="http://schemas.microsoft.com/office/drawing/2014/main" id="{2C8B84D0-BE2F-4A98-86DD-F43A36BC7B74}"/>
              </a:ext>
            </a:extLst>
          </p:cNvPr>
          <p:cNvSpPr txBox="1"/>
          <p:nvPr>
            <p:custDataLst>
              <p:tags r:id="rId5"/>
            </p:custDataLst>
          </p:nvPr>
        </p:nvSpPr>
        <p:spPr>
          <a:xfrm>
            <a:off x="5177852" y="5852582"/>
            <a:ext cx="652743" cy="369332"/>
          </a:xfrm>
          <a:prstGeom prst="rect">
            <a:avLst/>
          </a:prstGeom>
          <a:noFill/>
        </p:spPr>
        <p:txBody>
          <a:bodyPr wrap="none" rtlCol="0">
            <a:spAutoFit/>
          </a:bodyPr>
          <a:lstStyle/>
          <a:p>
            <a:r>
              <a:rPr lang="en-CA" dirty="0"/>
              <a:t>2015</a:t>
            </a:r>
            <a:endParaRPr lang="en-US" dirty="0"/>
          </a:p>
        </p:txBody>
      </p:sp>
      <p:sp>
        <p:nvSpPr>
          <p:cNvPr id="9" name="TextBox 8">
            <a:extLst>
              <a:ext uri="{FF2B5EF4-FFF2-40B4-BE49-F238E27FC236}">
                <a16:creationId xmlns:a16="http://schemas.microsoft.com/office/drawing/2014/main" id="{F9D826B6-4DF1-444F-B370-14AF793D4D7D}"/>
              </a:ext>
            </a:extLst>
          </p:cNvPr>
          <p:cNvSpPr txBox="1"/>
          <p:nvPr>
            <p:custDataLst>
              <p:tags r:id="rId6"/>
            </p:custDataLst>
          </p:nvPr>
        </p:nvSpPr>
        <p:spPr>
          <a:xfrm>
            <a:off x="6392045" y="5518736"/>
            <a:ext cx="652743" cy="369332"/>
          </a:xfrm>
          <a:prstGeom prst="rect">
            <a:avLst/>
          </a:prstGeom>
          <a:noFill/>
        </p:spPr>
        <p:txBody>
          <a:bodyPr wrap="none" rtlCol="0">
            <a:spAutoFit/>
          </a:bodyPr>
          <a:lstStyle/>
          <a:p>
            <a:r>
              <a:rPr lang="en-CA" dirty="0"/>
              <a:t>2017</a:t>
            </a:r>
            <a:endParaRPr lang="en-US" dirty="0"/>
          </a:p>
        </p:txBody>
      </p:sp>
    </p:spTree>
    <p:extLst>
      <p:ext uri="{BB962C8B-B14F-4D97-AF65-F5344CB8AC3E}">
        <p14:creationId xmlns:p14="http://schemas.microsoft.com/office/powerpoint/2010/main" val="890993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Exemples de ce que les dessins réflexifs permettent de découvrir et d’aborder avec les étudiants</a:t>
            </a:r>
            <a:endParaRPr lang="en-US" sz="2800"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F8D1A2E6-1AE5-4997-A9FA-29A591D0A926}"/>
              </a:ext>
            </a:extLst>
          </p:cNvPr>
          <p:cNvSpPr/>
          <p:nvPr>
            <p:custDataLst>
              <p:tags r:id="rId2"/>
            </p:custDataLst>
          </p:nvPr>
        </p:nvSpPr>
        <p:spPr>
          <a:xfrm>
            <a:off x="639041" y="1899169"/>
            <a:ext cx="4324933" cy="6325642"/>
          </a:xfrm>
          <a:prstGeom prst="rect">
            <a:avLst/>
          </a:prstGeom>
        </p:spPr>
        <p:txBody>
          <a:bodyPr wrap="square">
            <a:spAutoFit/>
          </a:bodyPr>
          <a:lstStyle/>
          <a:p>
            <a:pPr marR="0" lvl="0">
              <a:lnSpc>
                <a:spcPct val="107000"/>
              </a:lnSpc>
              <a:spcBef>
                <a:spcPts val="0"/>
              </a:spcBef>
              <a:spcAft>
                <a:spcPts val="800"/>
              </a:spcAft>
            </a:pPr>
            <a:r>
              <a:rPr lang="en-CA" dirty="0" err="1">
                <a:solidFill>
                  <a:schemeClr val="accent1">
                    <a:lumMod val="50000"/>
                  </a:schemeClr>
                </a:solidFill>
                <a:latin typeface="Calibri" panose="020F0502020204030204" pitchFamily="34" charset="0"/>
                <a:cs typeface="Arial" panose="020B0604020202020204" pitchFamily="34" charset="0"/>
              </a:rPr>
              <a:t>Aborder</a:t>
            </a:r>
            <a:r>
              <a:rPr lang="en-CA" dirty="0">
                <a:solidFill>
                  <a:schemeClr val="accent1">
                    <a:lumMod val="50000"/>
                  </a:schemeClr>
                </a:solidFill>
                <a:latin typeface="Calibri" panose="020F0502020204030204" pitchFamily="34" charset="0"/>
                <a:cs typeface="Arial" panose="020B0604020202020204" pitchFamily="34" charset="0"/>
              </a:rPr>
              <a:t> le </a:t>
            </a:r>
            <a:r>
              <a:rPr lang="en-CA" dirty="0" err="1">
                <a:solidFill>
                  <a:schemeClr val="accent1">
                    <a:lumMod val="50000"/>
                  </a:schemeClr>
                </a:solidFill>
                <a:latin typeface="Calibri" panose="020F0502020204030204" pitchFamily="34" charset="0"/>
                <a:cs typeface="Arial" panose="020B0604020202020204" pitchFamily="34" charset="0"/>
              </a:rPr>
              <a:t>dynamisme</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identitaire</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associé</a:t>
            </a:r>
            <a:r>
              <a:rPr lang="en-CA" dirty="0">
                <a:solidFill>
                  <a:schemeClr val="accent1">
                    <a:lumMod val="50000"/>
                  </a:schemeClr>
                </a:solidFill>
                <a:latin typeface="Calibri" panose="020F0502020204030204" pitchFamily="34" charset="0"/>
                <a:cs typeface="Arial" panose="020B0604020202020204" pitchFamily="34" charset="0"/>
              </a:rPr>
              <a:t> au </a:t>
            </a:r>
            <a:r>
              <a:rPr lang="en-CA" dirty="0" err="1">
                <a:solidFill>
                  <a:schemeClr val="accent1">
                    <a:lumMod val="50000"/>
                  </a:schemeClr>
                </a:solidFill>
                <a:latin typeface="Calibri" panose="020F0502020204030204" pitchFamily="34" charset="0"/>
                <a:cs typeface="Arial" panose="020B0604020202020204" pitchFamily="34" charset="0"/>
              </a:rPr>
              <a:t>plurilinguisme</a:t>
            </a:r>
            <a:r>
              <a:rPr lang="en-CA" dirty="0">
                <a:solidFill>
                  <a:schemeClr val="accent1">
                    <a:lumMod val="50000"/>
                  </a:schemeClr>
                </a:solidFill>
                <a:latin typeface="Calibri" panose="020F0502020204030204" pitchFamily="34" charset="0"/>
                <a:cs typeface="Arial" panose="020B0604020202020204" pitchFamily="34" charset="0"/>
              </a:rPr>
              <a:t> qui fait que </a:t>
            </a:r>
            <a:r>
              <a:rPr lang="en-CA" dirty="0" err="1">
                <a:solidFill>
                  <a:schemeClr val="accent1">
                    <a:lumMod val="50000"/>
                  </a:schemeClr>
                </a:solidFill>
                <a:latin typeface="Calibri" panose="020F0502020204030204" pitchFamily="34" charset="0"/>
                <a:cs typeface="Arial" panose="020B0604020202020204" pitchFamily="34" charset="0"/>
              </a:rPr>
              <a:t>l’on</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peut</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avoir</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plusieurs</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identités</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en</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fonction</a:t>
            </a:r>
            <a:r>
              <a:rPr lang="en-CA" dirty="0">
                <a:solidFill>
                  <a:schemeClr val="accent1">
                    <a:lumMod val="50000"/>
                  </a:schemeClr>
                </a:solidFill>
                <a:latin typeface="Calibri" panose="020F0502020204030204" pitchFamily="34" charset="0"/>
                <a:cs typeface="Arial" panose="020B0604020202020204" pitchFamily="34" charset="0"/>
              </a:rPr>
              <a:t> de </a:t>
            </a:r>
            <a:r>
              <a:rPr lang="en-CA" dirty="0" err="1">
                <a:solidFill>
                  <a:schemeClr val="accent1">
                    <a:lumMod val="50000"/>
                  </a:schemeClr>
                </a:solidFill>
                <a:latin typeface="Calibri" panose="020F0502020204030204" pitchFamily="34" charset="0"/>
                <a:cs typeface="Arial" panose="020B0604020202020204" pitchFamily="34" charset="0"/>
              </a:rPr>
              <a:t>nos</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choix</a:t>
            </a:r>
            <a:r>
              <a:rPr lang="en-CA" dirty="0">
                <a:solidFill>
                  <a:schemeClr val="accent1">
                    <a:lumMod val="50000"/>
                  </a:schemeClr>
                </a:solidFill>
                <a:latin typeface="Calibri" panose="020F0502020204030204" pitchFamily="34" charset="0"/>
                <a:cs typeface="Arial" panose="020B0604020202020204" pitchFamily="34" charset="0"/>
              </a:rPr>
              <a:t>, des </a:t>
            </a:r>
            <a:r>
              <a:rPr lang="en-CA" dirty="0" err="1">
                <a:solidFill>
                  <a:schemeClr val="accent1">
                    <a:lumMod val="50000"/>
                  </a:schemeClr>
                </a:solidFill>
                <a:latin typeface="Calibri" panose="020F0502020204030204" pitchFamily="34" charset="0"/>
                <a:cs typeface="Arial" panose="020B0604020202020204" pitchFamily="34" charset="0"/>
              </a:rPr>
              <a:t>langues</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parlées</a:t>
            </a:r>
            <a:r>
              <a:rPr lang="en-CA" dirty="0">
                <a:solidFill>
                  <a:schemeClr val="accent1">
                    <a:lumMod val="50000"/>
                  </a:schemeClr>
                </a:solidFill>
                <a:latin typeface="Calibri" panose="020F0502020204030204" pitchFamily="34" charset="0"/>
                <a:cs typeface="Arial" panose="020B0604020202020204" pitchFamily="34" charset="0"/>
              </a:rPr>
              <a:t> et des </a:t>
            </a:r>
            <a:r>
              <a:rPr lang="en-CA" dirty="0" err="1">
                <a:solidFill>
                  <a:schemeClr val="accent1">
                    <a:lumMod val="50000"/>
                  </a:schemeClr>
                </a:solidFill>
                <a:latin typeface="Calibri" panose="020F0502020204030204" pitchFamily="34" charset="0"/>
                <a:cs typeface="Arial" panose="020B0604020202020204" pitchFamily="34" charset="0"/>
              </a:rPr>
              <a:t>contextes</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où</a:t>
            </a:r>
            <a:r>
              <a:rPr lang="en-CA" dirty="0">
                <a:solidFill>
                  <a:schemeClr val="accent1">
                    <a:lumMod val="50000"/>
                  </a:schemeClr>
                </a:solidFill>
                <a:latin typeface="Calibri" panose="020F0502020204030204" pitchFamily="34" charset="0"/>
                <a:cs typeface="Arial" panose="020B0604020202020204" pitchFamily="34" charset="0"/>
              </a:rPr>
              <a:t> </a:t>
            </a:r>
            <a:r>
              <a:rPr lang="en-CA" dirty="0" err="1">
                <a:solidFill>
                  <a:schemeClr val="accent1">
                    <a:lumMod val="50000"/>
                  </a:schemeClr>
                </a:solidFill>
                <a:latin typeface="Calibri" panose="020F0502020204030204" pitchFamily="34" charset="0"/>
                <a:cs typeface="Arial" panose="020B0604020202020204" pitchFamily="34" charset="0"/>
              </a:rPr>
              <a:t>l’on</a:t>
            </a:r>
            <a:r>
              <a:rPr lang="en-CA" dirty="0">
                <a:solidFill>
                  <a:schemeClr val="accent1">
                    <a:lumMod val="50000"/>
                  </a:schemeClr>
                </a:solidFill>
                <a:latin typeface="Calibri" panose="020F0502020204030204" pitchFamily="34" charset="0"/>
                <a:cs typeface="Arial" panose="020B0604020202020204" pitchFamily="34" charset="0"/>
              </a:rPr>
              <a:t> se </a:t>
            </a:r>
            <a:r>
              <a:rPr lang="en-CA" dirty="0" err="1">
                <a:solidFill>
                  <a:schemeClr val="accent1">
                    <a:lumMod val="50000"/>
                  </a:schemeClr>
                </a:solidFill>
                <a:latin typeface="Calibri" panose="020F0502020204030204" pitchFamily="34" charset="0"/>
                <a:cs typeface="Arial" panose="020B0604020202020204" pitchFamily="34" charset="0"/>
              </a:rPr>
              <a:t>trouve</a:t>
            </a:r>
            <a:endParaRPr lang="en-CA" dirty="0">
              <a:solidFill>
                <a:schemeClr val="accent1">
                  <a:lumMod val="50000"/>
                </a:schemeClr>
              </a:solidFill>
              <a:latin typeface="Calibri" panose="020F0502020204030204" pitchFamily="34" charset="0"/>
              <a:cs typeface="Arial" panose="020B0604020202020204" pitchFamily="34" charset="0"/>
            </a:endParaRPr>
          </a:p>
          <a:p>
            <a:pPr>
              <a:lnSpc>
                <a:spcPct val="107000"/>
              </a:lnSpc>
              <a:spcAft>
                <a:spcPts val="800"/>
              </a:spcAft>
            </a:pPr>
            <a:r>
              <a:rPr lang="fr-CA" dirty="0"/>
              <a:t>L’étudiante se sent profondément bilingue, mais est consciente que le regard d’autrui change son identité.  Elle a donc des masques qui reflètent ses identités multiples qui changent en fonction de son contexte. Le masque anglophone est porté surtout au Québec, car même si elle parle français, elle se sent toujours clairement identifiée en tant qu’anglophone.</a:t>
            </a:r>
          </a:p>
          <a:p>
            <a:pPr marR="0" lvl="0">
              <a:lnSpc>
                <a:spcPct val="107000"/>
              </a:lnSpc>
              <a:spcBef>
                <a:spcPts val="0"/>
              </a:spcBef>
              <a:spcAft>
                <a:spcPts val="800"/>
              </a:spcAft>
            </a:pPr>
            <a:endParaRPr lang="en-CA" dirty="0">
              <a:solidFill>
                <a:schemeClr val="accent1">
                  <a:lumMod val="50000"/>
                </a:schemeClr>
              </a:solidFill>
              <a:latin typeface="Calibri" panose="020F0502020204030204" pitchFamily="34" charset="0"/>
              <a:cs typeface="Arial" panose="020B0604020202020204" pitchFamily="34" charset="0"/>
            </a:endParaRPr>
          </a:p>
          <a:p>
            <a:pPr marR="0" lvl="0">
              <a:lnSpc>
                <a:spcPct val="107000"/>
              </a:lnSpc>
              <a:spcBef>
                <a:spcPts val="0"/>
              </a:spcBef>
              <a:spcAft>
                <a:spcPts val="800"/>
              </a:spcAft>
            </a:pPr>
            <a:endParaRPr lang="en-CA" dirty="0"/>
          </a:p>
          <a:p>
            <a:pPr marR="0" lvl="0">
              <a:lnSpc>
                <a:spcPct val="107000"/>
              </a:lnSpc>
              <a:spcBef>
                <a:spcPts val="0"/>
              </a:spcBef>
              <a:spcAft>
                <a:spcPts val="800"/>
              </a:spcAft>
            </a:pPr>
            <a:endParaRPr lang="en-CA" dirty="0">
              <a:solidFill>
                <a:schemeClr val="accent1">
                  <a:lumMod val="50000"/>
                </a:schemeClr>
              </a:solidFill>
              <a:latin typeface="Calibri" panose="020F0502020204030204" pitchFamily="34" charset="0"/>
              <a:cs typeface="Arial" panose="020B0604020202020204" pitchFamily="34" charset="0"/>
            </a:endParaRPr>
          </a:p>
          <a:p>
            <a:pPr marR="0" lvl="0">
              <a:lnSpc>
                <a:spcPct val="107000"/>
              </a:lnSpc>
              <a:spcBef>
                <a:spcPts val="0"/>
              </a:spcBef>
              <a:spcAft>
                <a:spcPts val="800"/>
              </a:spcAft>
            </a:pPr>
            <a:endParaRPr lang="fr-FR" dirty="0"/>
          </a:p>
          <a:p>
            <a:pPr marR="0" lvl="0">
              <a:lnSpc>
                <a:spcPct val="107000"/>
              </a:lnSpc>
              <a:spcBef>
                <a:spcPts val="0"/>
              </a:spcBef>
              <a:spcAft>
                <a:spcPts val="800"/>
              </a:spcAft>
            </a:pPr>
            <a:endParaRPr lang="en-US" dirty="0">
              <a:latin typeface="Calibri" panose="020F0502020204030204" pitchFamily="34" charset="0"/>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7C9BCF57-FC02-4503-92FB-DE4AE444CDDB}"/>
              </a:ext>
            </a:extLst>
          </p:cNvPr>
          <p:cNvPicPr>
            <a:picLocks noChangeAspect="1"/>
          </p:cNvPicPr>
          <p:nvPr>
            <p:custDataLst>
              <p:tags r:id="rId3"/>
            </p:custDataLst>
          </p:nvPr>
        </p:nvPicPr>
        <p:blipFill>
          <a:blip r:embed="rId7"/>
          <a:stretch>
            <a:fillRect/>
          </a:stretch>
        </p:blipFill>
        <p:spPr>
          <a:xfrm>
            <a:off x="5482598" y="1945378"/>
            <a:ext cx="2363460" cy="3967049"/>
          </a:xfrm>
          <a:prstGeom prst="rect">
            <a:avLst/>
          </a:prstGeom>
        </p:spPr>
      </p:pic>
    </p:spTree>
    <p:extLst>
      <p:ext uri="{BB962C8B-B14F-4D97-AF65-F5344CB8AC3E}">
        <p14:creationId xmlns:p14="http://schemas.microsoft.com/office/powerpoint/2010/main" val="32875436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Comment utiliser le dessin réflexif pour aborder des thématiques clés pour des étudiants en situation d’immersion </a:t>
            </a:r>
            <a:r>
              <a:rPr lang="fr-FR" sz="2800"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6CABFA07-89AC-4E6E-A8E3-A6CE5CC8FA07}"/>
              </a:ext>
            </a:extLst>
          </p:cNvPr>
          <p:cNvSpPr>
            <a:spLocks noGrp="1"/>
          </p:cNvSpPr>
          <p:nvPr>
            <p:ph idx="1"/>
            <p:custDataLst>
              <p:tags r:id="rId2"/>
            </p:custDataLst>
          </p:nvPr>
        </p:nvSpPr>
        <p:spPr>
          <a:xfrm>
            <a:off x="405748" y="2133068"/>
            <a:ext cx="5179868" cy="4351338"/>
          </a:xfrm>
        </p:spPr>
        <p:txBody>
          <a:bodyPr>
            <a:normAutofit/>
          </a:bodyPr>
          <a:lstStyle/>
          <a:p>
            <a:r>
              <a:rPr lang="fr-FR" sz="2000" dirty="0"/>
              <a:t>Les dialogues qui entourent le dessin réflexif permettront de découvrir, présenter, prendre du recul, élaborer et même questionner le sens et éventuellement transformer les interprétations et croyances qui accompagnent les représentations que les étudiants ont d’eux-mêmes et de leurs camarades en tant que plurilingues en devenir </a:t>
            </a:r>
            <a:endParaRPr lang="en-US" sz="2000" dirty="0"/>
          </a:p>
          <a:p>
            <a:endParaRPr lang="en-US" sz="2000" b="1" dirty="0"/>
          </a:p>
          <a:p>
            <a:endParaRPr lang="fr-FR" sz="2000" dirty="0"/>
          </a:p>
          <a:p>
            <a:pPr lvl="1"/>
            <a:endParaRPr lang="en-US" sz="1800" b="1" dirty="0"/>
          </a:p>
          <a:p>
            <a:endParaRPr lang="en-US" sz="2000" dirty="0"/>
          </a:p>
        </p:txBody>
      </p:sp>
      <p:grpSp>
        <p:nvGrpSpPr>
          <p:cNvPr id="7" name="Group 6">
            <a:extLst>
              <a:ext uri="{FF2B5EF4-FFF2-40B4-BE49-F238E27FC236}">
                <a16:creationId xmlns:a16="http://schemas.microsoft.com/office/drawing/2014/main" id="{248A9928-8C19-4F1E-9CA8-27307919C888}"/>
              </a:ext>
            </a:extLst>
          </p:cNvPr>
          <p:cNvGrpSpPr/>
          <p:nvPr>
            <p:custDataLst>
              <p:tags r:id="rId3"/>
            </p:custDataLst>
          </p:nvPr>
        </p:nvGrpSpPr>
        <p:grpSpPr>
          <a:xfrm>
            <a:off x="5499592" y="1776847"/>
            <a:ext cx="3104080" cy="3141787"/>
            <a:chOff x="5499592" y="1776847"/>
            <a:chExt cx="3104080" cy="3141787"/>
          </a:xfrm>
        </p:grpSpPr>
        <p:pic>
          <p:nvPicPr>
            <p:cNvPr id="8" name="Picture 2" descr="Le cadre vide | 1934, René Magritte (1898-1967) | Ωméga * | Flickr">
              <a:extLst>
                <a:ext uri="{FF2B5EF4-FFF2-40B4-BE49-F238E27FC236}">
                  <a16:creationId xmlns:a16="http://schemas.microsoft.com/office/drawing/2014/main" id="{290D9875-FF3B-4BAA-9BD7-B5C158AA81E0}"/>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499592" y="1776847"/>
              <a:ext cx="2769316" cy="239940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close up of text on a white background&#10;&#10;Description automatically generated">
              <a:extLst>
                <a:ext uri="{FF2B5EF4-FFF2-40B4-BE49-F238E27FC236}">
                  <a16:creationId xmlns:a16="http://schemas.microsoft.com/office/drawing/2014/main" id="{10D23A4D-9635-4D19-85DC-217F142787B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148319" y="2209205"/>
              <a:ext cx="1447436" cy="1219795"/>
            </a:xfrm>
            <a:prstGeom prst="rect">
              <a:avLst/>
            </a:prstGeom>
          </p:spPr>
        </p:pic>
        <p:pic>
          <p:nvPicPr>
            <p:cNvPr id="10" name="Picture 4" descr="Grumpy student vector illustration | Free SVG">
              <a:extLst>
                <a:ext uri="{FF2B5EF4-FFF2-40B4-BE49-F238E27FC236}">
                  <a16:creationId xmlns:a16="http://schemas.microsoft.com/office/drawing/2014/main" id="{00F762AE-8187-4E28-B4F4-3C828B4626A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11092" y="3562953"/>
              <a:ext cx="1025817" cy="1346216"/>
            </a:xfrm>
            <a:prstGeom prst="rect">
              <a:avLst/>
            </a:prstGeom>
            <a:noFill/>
            <a:extLst>
              <a:ext uri="{909E8E84-426E-40DD-AFC4-6F175D3DCCD1}">
                <a14:hiddenFill xmlns:a14="http://schemas.microsoft.com/office/drawing/2010/main">
                  <a:solidFill>
                    <a:srgbClr val="FFFFFF"/>
                  </a:solidFill>
                </a14:hiddenFill>
              </a:ext>
            </a:extLst>
          </p:spPr>
        </p:pic>
        <p:sp>
          <p:nvSpPr>
            <p:cNvPr id="11" name="Thought Bubble: Cloud 10">
              <a:extLst>
                <a:ext uri="{FF2B5EF4-FFF2-40B4-BE49-F238E27FC236}">
                  <a16:creationId xmlns:a16="http://schemas.microsoft.com/office/drawing/2014/main" id="{4C92FEE5-3158-48EF-83DF-C93CBB076AE1}"/>
                </a:ext>
              </a:extLst>
            </p:cNvPr>
            <p:cNvSpPr/>
            <p:nvPr/>
          </p:nvSpPr>
          <p:spPr>
            <a:xfrm>
              <a:off x="6921735" y="3698840"/>
              <a:ext cx="1681937" cy="1219794"/>
            </a:xfrm>
            <a:prstGeom prst="cloudCallout">
              <a:avLst>
                <a:gd name="adj1" fmla="val -58904"/>
                <a:gd name="adj2" fmla="val -52124"/>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CA" sz="1000" dirty="0"/>
                <a:t>Wow…je ne </a:t>
              </a:r>
              <a:r>
                <a:rPr lang="en-CA" sz="1000" dirty="0" err="1"/>
                <a:t>savais</a:t>
              </a:r>
              <a:r>
                <a:rPr lang="en-CA" sz="1000" dirty="0"/>
                <a:t> pas que AMY </a:t>
              </a:r>
              <a:r>
                <a:rPr lang="en-CA" sz="1000" dirty="0" err="1"/>
                <a:t>parlait</a:t>
              </a:r>
              <a:r>
                <a:rPr lang="en-CA" sz="1000" dirty="0"/>
                <a:t> </a:t>
              </a:r>
              <a:r>
                <a:rPr lang="en-CA" sz="1000" dirty="0" err="1"/>
                <a:t>autant</a:t>
              </a:r>
              <a:r>
                <a:rPr lang="en-CA" sz="1000" dirty="0"/>
                <a:t> de </a:t>
              </a:r>
              <a:r>
                <a:rPr lang="en-CA" sz="1000" dirty="0" err="1"/>
                <a:t>langues</a:t>
              </a:r>
              <a:r>
                <a:rPr lang="en-CA" sz="1000" dirty="0"/>
                <a:t> </a:t>
              </a:r>
              <a:endParaRPr lang="en-US" sz="1000" dirty="0"/>
            </a:p>
          </p:txBody>
        </p:sp>
      </p:grpSp>
    </p:spTree>
    <p:extLst>
      <p:ext uri="{BB962C8B-B14F-4D97-AF65-F5344CB8AC3E}">
        <p14:creationId xmlns:p14="http://schemas.microsoft.com/office/powerpoint/2010/main" val="3048703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Comment utiliser le dessin réflexif pour aborder des thématiques clés pour des étudiants en situation d’immersion </a:t>
            </a:r>
            <a:r>
              <a:rPr lang="fr-FR" sz="2800"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6CABFA07-89AC-4E6E-A8E3-A6CE5CC8FA07}"/>
              </a:ext>
            </a:extLst>
          </p:cNvPr>
          <p:cNvSpPr>
            <a:spLocks noGrp="1"/>
          </p:cNvSpPr>
          <p:nvPr>
            <p:ph idx="1"/>
            <p:custDataLst>
              <p:tags r:id="rId2"/>
            </p:custDataLst>
          </p:nvPr>
        </p:nvSpPr>
        <p:spPr>
          <a:xfrm>
            <a:off x="405748" y="2133068"/>
            <a:ext cx="5179868" cy="4351338"/>
          </a:xfrm>
        </p:spPr>
        <p:txBody>
          <a:bodyPr>
            <a:normAutofit/>
          </a:bodyPr>
          <a:lstStyle/>
          <a:p>
            <a:r>
              <a:rPr lang="fr-FR" sz="2000" dirty="0"/>
              <a:t>Les dialogues qui entourent le dessin réflexif permettront de découvrir, présenter, prendre du recul, élaborer et même questionner le sens et éventuellement transformer les interprétations et croyances qui accompagnent les représentations que les étudiants ont d’eux-mêmes et de leurs camarades en tant que plurilingues en devenir </a:t>
            </a:r>
            <a:endParaRPr lang="en-US" sz="2000" dirty="0"/>
          </a:p>
          <a:p>
            <a:endParaRPr lang="en-US" sz="2000" b="1" dirty="0"/>
          </a:p>
          <a:p>
            <a:endParaRPr lang="fr-FR" sz="2000" dirty="0"/>
          </a:p>
          <a:p>
            <a:pPr lvl="1"/>
            <a:endParaRPr lang="en-US" sz="1800" b="1" dirty="0"/>
          </a:p>
          <a:p>
            <a:endParaRPr lang="en-US" sz="2000" dirty="0"/>
          </a:p>
        </p:txBody>
      </p:sp>
      <p:grpSp>
        <p:nvGrpSpPr>
          <p:cNvPr id="7" name="Group 6">
            <a:extLst>
              <a:ext uri="{FF2B5EF4-FFF2-40B4-BE49-F238E27FC236}">
                <a16:creationId xmlns:a16="http://schemas.microsoft.com/office/drawing/2014/main" id="{248A9928-8C19-4F1E-9CA8-27307919C888}"/>
              </a:ext>
            </a:extLst>
          </p:cNvPr>
          <p:cNvGrpSpPr/>
          <p:nvPr>
            <p:custDataLst>
              <p:tags r:id="rId3"/>
            </p:custDataLst>
          </p:nvPr>
        </p:nvGrpSpPr>
        <p:grpSpPr>
          <a:xfrm>
            <a:off x="5499592" y="1776847"/>
            <a:ext cx="3238660" cy="3855026"/>
            <a:chOff x="5499592" y="1776847"/>
            <a:chExt cx="3104080" cy="3678379"/>
          </a:xfrm>
        </p:grpSpPr>
        <p:pic>
          <p:nvPicPr>
            <p:cNvPr id="8" name="Picture 2" descr="Le cadre vide | 1934, René Magritte (1898-1967) | Ωméga * | Flickr">
              <a:extLst>
                <a:ext uri="{FF2B5EF4-FFF2-40B4-BE49-F238E27FC236}">
                  <a16:creationId xmlns:a16="http://schemas.microsoft.com/office/drawing/2014/main" id="{290D9875-FF3B-4BAA-9BD7-B5C158AA81E0}"/>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99592" y="1776847"/>
              <a:ext cx="2769316" cy="239940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Grumpy student vector illustration | Free SVG">
              <a:extLst>
                <a:ext uri="{FF2B5EF4-FFF2-40B4-BE49-F238E27FC236}">
                  <a16:creationId xmlns:a16="http://schemas.microsoft.com/office/drawing/2014/main" id="{00F762AE-8187-4E28-B4F4-3C828B4626A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11092" y="3562953"/>
              <a:ext cx="1025817" cy="1346216"/>
            </a:xfrm>
            <a:prstGeom prst="rect">
              <a:avLst/>
            </a:prstGeom>
            <a:noFill/>
            <a:extLst>
              <a:ext uri="{909E8E84-426E-40DD-AFC4-6F175D3DCCD1}">
                <a14:hiddenFill xmlns:a14="http://schemas.microsoft.com/office/drawing/2010/main">
                  <a:solidFill>
                    <a:srgbClr val="FFFFFF"/>
                  </a:solidFill>
                </a14:hiddenFill>
              </a:ext>
            </a:extLst>
          </p:spPr>
        </p:pic>
        <p:sp>
          <p:nvSpPr>
            <p:cNvPr id="11" name="Thought Bubble: Cloud 10">
              <a:extLst>
                <a:ext uri="{FF2B5EF4-FFF2-40B4-BE49-F238E27FC236}">
                  <a16:creationId xmlns:a16="http://schemas.microsoft.com/office/drawing/2014/main" id="{4C92FEE5-3158-48EF-83DF-C93CBB076AE1}"/>
                </a:ext>
              </a:extLst>
            </p:cNvPr>
            <p:cNvSpPr/>
            <p:nvPr/>
          </p:nvSpPr>
          <p:spPr>
            <a:xfrm>
              <a:off x="6868391" y="3698839"/>
              <a:ext cx="1735281" cy="1756387"/>
            </a:xfrm>
            <a:prstGeom prst="cloudCallout">
              <a:avLst>
                <a:gd name="adj1" fmla="val -58904"/>
                <a:gd name="adj2" fmla="val -52124"/>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CA" sz="900" dirty="0"/>
                <a:t>Je ne suis pas le </a:t>
              </a:r>
              <a:r>
                <a:rPr lang="en-CA" sz="900" dirty="0" err="1"/>
                <a:t>seul</a:t>
              </a:r>
              <a:r>
                <a:rPr lang="en-CA" sz="900" dirty="0"/>
                <a:t> à </a:t>
              </a:r>
              <a:r>
                <a:rPr lang="en-CA" sz="900" dirty="0" err="1"/>
                <a:t>sentir</a:t>
              </a:r>
              <a:r>
                <a:rPr lang="en-CA" sz="900" dirty="0"/>
                <a:t> de </a:t>
              </a:r>
              <a:r>
                <a:rPr lang="en-CA" sz="900" dirty="0" err="1"/>
                <a:t>l’inconfort</a:t>
              </a:r>
              <a:r>
                <a:rPr lang="en-CA" sz="900" dirty="0"/>
                <a:t> et de la </a:t>
              </a:r>
              <a:r>
                <a:rPr lang="en-CA" sz="900" dirty="0" err="1"/>
                <a:t>honte</a:t>
              </a:r>
              <a:r>
                <a:rPr lang="en-CA" sz="900" dirty="0"/>
                <a:t>…</a:t>
              </a:r>
              <a:r>
                <a:rPr lang="en-CA" sz="900" dirty="0" err="1"/>
                <a:t>C’est</a:t>
              </a:r>
              <a:r>
                <a:rPr lang="en-CA" sz="900" dirty="0"/>
                <a:t> </a:t>
              </a:r>
              <a:r>
                <a:rPr lang="en-CA" sz="900" dirty="0" err="1"/>
                <a:t>peut-être</a:t>
              </a:r>
              <a:r>
                <a:rPr lang="en-CA" sz="900" dirty="0"/>
                <a:t> </a:t>
              </a:r>
              <a:r>
                <a:rPr lang="en-CA" sz="900" dirty="0" err="1"/>
                <a:t>une</a:t>
              </a:r>
              <a:r>
                <a:rPr lang="en-CA" sz="900" dirty="0"/>
                <a:t> </a:t>
              </a:r>
              <a:r>
                <a:rPr lang="en-CA" sz="900" dirty="0" err="1"/>
                <a:t>émotion</a:t>
              </a:r>
              <a:r>
                <a:rPr lang="en-CA" sz="900" dirty="0"/>
                <a:t> </a:t>
              </a:r>
              <a:r>
                <a:rPr lang="en-CA" sz="900" dirty="0" err="1"/>
                <a:t>normale</a:t>
              </a:r>
              <a:r>
                <a:rPr lang="en-CA" sz="900" dirty="0"/>
                <a:t>, </a:t>
              </a:r>
              <a:r>
                <a:rPr lang="en-CA" sz="900" dirty="0" err="1"/>
                <a:t>mais</a:t>
              </a:r>
              <a:r>
                <a:rPr lang="en-CA" sz="900" dirty="0"/>
                <a:t> que </a:t>
              </a:r>
              <a:r>
                <a:rPr lang="en-CA" sz="900" dirty="0" err="1"/>
                <a:t>puis</a:t>
              </a:r>
              <a:r>
                <a:rPr lang="en-CA" sz="900" dirty="0"/>
                <a:t>-je faire pour </a:t>
              </a:r>
              <a:r>
                <a:rPr lang="en-CA" sz="900" dirty="0" err="1"/>
                <a:t>remplacer</a:t>
              </a:r>
              <a:r>
                <a:rPr lang="en-CA" sz="900" dirty="0"/>
                <a:t> </a:t>
              </a:r>
              <a:r>
                <a:rPr lang="en-CA" sz="900" dirty="0" err="1"/>
                <a:t>cette</a:t>
              </a:r>
              <a:r>
                <a:rPr lang="en-CA" sz="900" dirty="0"/>
                <a:t> </a:t>
              </a:r>
              <a:r>
                <a:rPr lang="en-CA" sz="900" dirty="0" err="1"/>
                <a:t>émotion</a:t>
              </a:r>
              <a:r>
                <a:rPr lang="en-CA" sz="900" dirty="0"/>
                <a:t>??</a:t>
              </a:r>
              <a:endParaRPr lang="en-US" sz="900" dirty="0"/>
            </a:p>
          </p:txBody>
        </p:sp>
      </p:grpSp>
      <p:pic>
        <p:nvPicPr>
          <p:cNvPr id="12" name="Picture 11">
            <a:extLst>
              <a:ext uri="{FF2B5EF4-FFF2-40B4-BE49-F238E27FC236}">
                <a16:creationId xmlns:a16="http://schemas.microsoft.com/office/drawing/2014/main" id="{FC976419-9259-4348-BCAD-8800D987A6A8}"/>
              </a:ext>
            </a:extLst>
          </p:cNvPr>
          <p:cNvPicPr>
            <a:picLocks noChangeAspect="1"/>
          </p:cNvPicPr>
          <p:nvPr>
            <p:custDataLst>
              <p:tags r:id="rId4"/>
            </p:custDataLst>
          </p:nvPr>
        </p:nvPicPr>
        <p:blipFill>
          <a:blip r:embed="rId10"/>
          <a:stretch>
            <a:fillRect/>
          </a:stretch>
        </p:blipFill>
        <p:spPr>
          <a:xfrm>
            <a:off x="6207773" y="2133068"/>
            <a:ext cx="1438977" cy="1346216"/>
          </a:xfrm>
          <a:prstGeom prst="rect">
            <a:avLst/>
          </a:prstGeom>
        </p:spPr>
      </p:pic>
    </p:spTree>
    <p:extLst>
      <p:ext uri="{BB962C8B-B14F-4D97-AF65-F5344CB8AC3E}">
        <p14:creationId xmlns:p14="http://schemas.microsoft.com/office/powerpoint/2010/main" val="2540723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2800" dirty="0">
                <a:latin typeface="Arial" panose="020B0604020202020204" pitchFamily="34" charset="0"/>
                <a:cs typeface="Arial" panose="020B0604020202020204" pitchFamily="34" charset="0"/>
              </a:rPr>
              <a:t>Comment utiliser le dessin réflexif pour aborder des thématiques clés pour des étudiants en situation d’immersion </a:t>
            </a:r>
            <a:r>
              <a:rPr lang="fr-FR" sz="2800" dirty="0">
                <a:latin typeface="Arial" panose="020B0604020202020204" pitchFamily="34" charset="0"/>
                <a:cs typeface="Arial" panose="020B0604020202020204" pitchFamily="34" charset="0"/>
              </a:rPr>
              <a:t> ?</a:t>
            </a:r>
            <a:endParaRPr lang="en-US" sz="2800"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6CABFA07-89AC-4E6E-A8E3-A6CE5CC8FA07}"/>
              </a:ext>
            </a:extLst>
          </p:cNvPr>
          <p:cNvSpPr>
            <a:spLocks noGrp="1"/>
          </p:cNvSpPr>
          <p:nvPr>
            <p:ph idx="1"/>
            <p:custDataLst>
              <p:tags r:id="rId2"/>
            </p:custDataLst>
          </p:nvPr>
        </p:nvSpPr>
        <p:spPr>
          <a:xfrm>
            <a:off x="405748" y="2133068"/>
            <a:ext cx="4093516" cy="4351338"/>
          </a:xfrm>
        </p:spPr>
        <p:txBody>
          <a:bodyPr>
            <a:normAutofit/>
          </a:bodyPr>
          <a:lstStyle/>
          <a:p>
            <a:r>
              <a:rPr lang="en-US" sz="2000" dirty="0"/>
              <a:t>Les dessins </a:t>
            </a:r>
            <a:r>
              <a:rPr lang="en-US" sz="2000" dirty="0" err="1"/>
              <a:t>servent</a:t>
            </a:r>
            <a:r>
              <a:rPr lang="en-US" sz="2000" dirty="0"/>
              <a:t> de </a:t>
            </a:r>
            <a:r>
              <a:rPr lang="en-US" sz="2000" dirty="0" err="1"/>
              <a:t>miroir</a:t>
            </a:r>
            <a:r>
              <a:rPr lang="en-US" sz="2000" dirty="0"/>
              <a:t> nous </a:t>
            </a:r>
            <a:r>
              <a:rPr lang="en-US" sz="2000" dirty="0" err="1"/>
              <a:t>permettant</a:t>
            </a:r>
            <a:r>
              <a:rPr lang="en-US" sz="2000" dirty="0"/>
              <a:t> </a:t>
            </a:r>
            <a:r>
              <a:rPr lang="en-US" sz="2000" dirty="0" err="1"/>
              <a:t>d’accéder</a:t>
            </a:r>
            <a:r>
              <a:rPr lang="en-US" sz="2000" dirty="0"/>
              <a:t> à des </a:t>
            </a:r>
            <a:r>
              <a:rPr lang="en-US" sz="2000" dirty="0" err="1"/>
              <a:t>facettes</a:t>
            </a:r>
            <a:r>
              <a:rPr lang="en-US" sz="2000" dirty="0"/>
              <a:t> </a:t>
            </a:r>
            <a:r>
              <a:rPr lang="en-US" sz="2000" dirty="0" err="1"/>
              <a:t>souvent</a:t>
            </a:r>
            <a:r>
              <a:rPr lang="en-US" sz="2000" dirty="0"/>
              <a:t> </a:t>
            </a:r>
            <a:r>
              <a:rPr lang="en-US" sz="2000" dirty="0" err="1"/>
              <a:t>très</a:t>
            </a:r>
            <a:r>
              <a:rPr lang="en-US" sz="2000" dirty="0"/>
              <a:t> </a:t>
            </a:r>
            <a:r>
              <a:rPr lang="en-US" sz="2000" dirty="0" err="1"/>
              <a:t>personnelles</a:t>
            </a:r>
            <a:r>
              <a:rPr lang="en-US" sz="2000" dirty="0"/>
              <a:t> et </a:t>
            </a:r>
            <a:r>
              <a:rPr lang="en-US" sz="2000" dirty="0" err="1"/>
              <a:t>cachées</a:t>
            </a:r>
            <a:r>
              <a:rPr lang="en-US" sz="2000" dirty="0"/>
              <a:t> de </a:t>
            </a:r>
            <a:r>
              <a:rPr lang="en-US" sz="2000" dirty="0" err="1"/>
              <a:t>nos</a:t>
            </a:r>
            <a:r>
              <a:rPr lang="en-US" sz="2000" dirty="0"/>
              <a:t> </a:t>
            </a:r>
            <a:r>
              <a:rPr lang="en-US" sz="2000" dirty="0" err="1"/>
              <a:t>étudiants</a:t>
            </a:r>
            <a:r>
              <a:rPr lang="en-US" sz="2000" dirty="0"/>
              <a:t> </a:t>
            </a:r>
          </a:p>
          <a:p>
            <a:r>
              <a:rPr lang="en-US" sz="2000" dirty="0"/>
              <a:t>Pour </a:t>
            </a:r>
            <a:r>
              <a:rPr lang="en-US" sz="2000" dirty="0" err="1"/>
              <a:t>l’enseignant</a:t>
            </a:r>
            <a:r>
              <a:rPr lang="en-US" sz="2000" dirty="0"/>
              <a:t> </a:t>
            </a:r>
            <a:r>
              <a:rPr lang="en-US" sz="2000" dirty="0" err="1"/>
              <a:t>c’est</a:t>
            </a:r>
            <a:r>
              <a:rPr lang="en-US" sz="2000" dirty="0"/>
              <a:t> un </a:t>
            </a:r>
            <a:r>
              <a:rPr lang="en-US" sz="2000" dirty="0" err="1"/>
              <a:t>autre</a:t>
            </a:r>
            <a:r>
              <a:rPr lang="en-US" sz="2000" dirty="0"/>
              <a:t> </a:t>
            </a:r>
            <a:r>
              <a:rPr lang="en-US" sz="2000" dirty="0" err="1"/>
              <a:t>moyen</a:t>
            </a:r>
            <a:r>
              <a:rPr lang="en-US" sz="2000" dirty="0"/>
              <a:t> </a:t>
            </a:r>
            <a:r>
              <a:rPr lang="en-US" sz="2000" dirty="0" err="1"/>
              <a:t>d’apprendre</a:t>
            </a:r>
            <a:r>
              <a:rPr lang="en-US" sz="2000" dirty="0"/>
              <a:t> à </a:t>
            </a:r>
            <a:r>
              <a:rPr lang="en-US" sz="2000" dirty="0" err="1"/>
              <a:t>connaître</a:t>
            </a:r>
            <a:r>
              <a:rPr lang="en-US" sz="2000" dirty="0"/>
              <a:t> </a:t>
            </a:r>
            <a:r>
              <a:rPr lang="en-US" sz="2000" dirty="0" err="1"/>
              <a:t>nos</a:t>
            </a:r>
            <a:r>
              <a:rPr lang="en-US" sz="2000" dirty="0"/>
              <a:t> </a:t>
            </a:r>
            <a:r>
              <a:rPr lang="en-US" sz="2000" dirty="0" err="1"/>
              <a:t>étudiants</a:t>
            </a:r>
            <a:r>
              <a:rPr lang="en-US" sz="2000" dirty="0"/>
              <a:t> tout </a:t>
            </a:r>
            <a:r>
              <a:rPr lang="en-US" sz="2000" dirty="0" err="1"/>
              <a:t>en</a:t>
            </a:r>
            <a:r>
              <a:rPr lang="en-US" sz="2000" dirty="0"/>
              <a:t> </a:t>
            </a:r>
            <a:r>
              <a:rPr lang="en-US" sz="2000" dirty="0" err="1"/>
              <a:t>encourageant</a:t>
            </a:r>
            <a:r>
              <a:rPr lang="en-US" sz="2000" dirty="0"/>
              <a:t> la </a:t>
            </a:r>
            <a:r>
              <a:rPr lang="en-US" sz="2000" dirty="0" err="1"/>
              <a:t>réflexivité</a:t>
            </a:r>
            <a:r>
              <a:rPr lang="en-US" sz="2000" dirty="0"/>
              <a:t> de </a:t>
            </a:r>
            <a:r>
              <a:rPr lang="en-US" sz="2000" dirty="0" err="1"/>
              <a:t>ceux</a:t>
            </a:r>
            <a:r>
              <a:rPr lang="en-US" sz="2000" dirty="0"/>
              <a:t>-ci par rapport à </a:t>
            </a:r>
            <a:r>
              <a:rPr lang="en-US" sz="2000" dirty="0" err="1"/>
              <a:t>ce</a:t>
            </a:r>
            <a:r>
              <a:rPr lang="en-US" sz="2000" dirty="0"/>
              <a:t> </a:t>
            </a:r>
            <a:r>
              <a:rPr lang="en-US" sz="2000" dirty="0" err="1"/>
              <a:t>qu’ils</a:t>
            </a:r>
            <a:r>
              <a:rPr lang="en-US" sz="2000" dirty="0"/>
              <a:t> </a:t>
            </a:r>
            <a:r>
              <a:rPr lang="en-US" sz="2000" dirty="0" err="1"/>
              <a:t>ressentent</a:t>
            </a:r>
            <a:r>
              <a:rPr lang="en-US" sz="2000" dirty="0"/>
              <a:t> et </a:t>
            </a:r>
            <a:r>
              <a:rPr lang="en-US" sz="2000" dirty="0" err="1"/>
              <a:t>perçoivent</a:t>
            </a:r>
            <a:r>
              <a:rPr lang="en-US" sz="2000" dirty="0"/>
              <a:t> </a:t>
            </a:r>
          </a:p>
          <a:p>
            <a:r>
              <a:rPr lang="en-US" sz="2000" dirty="0"/>
              <a:t>Il </a:t>
            </a:r>
            <a:r>
              <a:rPr lang="en-US" sz="2000" dirty="0" err="1"/>
              <a:t>peut</a:t>
            </a:r>
            <a:r>
              <a:rPr lang="en-US" sz="2000" dirty="0"/>
              <a:t> </a:t>
            </a:r>
            <a:r>
              <a:rPr lang="en-US" sz="2000" dirty="0" err="1"/>
              <a:t>être</a:t>
            </a:r>
            <a:r>
              <a:rPr lang="en-US" sz="2000" dirty="0"/>
              <a:t> utile pour </a:t>
            </a:r>
            <a:r>
              <a:rPr lang="en-US" sz="2000" dirty="0" err="1"/>
              <a:t>l’enseignant</a:t>
            </a:r>
            <a:r>
              <a:rPr lang="en-US" sz="2000" dirty="0"/>
              <a:t> de </a:t>
            </a:r>
            <a:r>
              <a:rPr lang="en-US" sz="2000" dirty="0" err="1"/>
              <a:t>partager</a:t>
            </a:r>
            <a:r>
              <a:rPr lang="en-US" sz="2000" dirty="0"/>
              <a:t> son </a:t>
            </a:r>
            <a:r>
              <a:rPr lang="en-US" sz="2000" dirty="0" err="1"/>
              <a:t>propre</a:t>
            </a:r>
            <a:r>
              <a:rPr lang="en-US" sz="2000" dirty="0"/>
              <a:t> dessin et </a:t>
            </a:r>
            <a:r>
              <a:rPr lang="en-US" sz="2000" dirty="0" err="1"/>
              <a:t>ses</a:t>
            </a:r>
            <a:r>
              <a:rPr lang="en-US" sz="2000" dirty="0"/>
              <a:t> </a:t>
            </a:r>
            <a:r>
              <a:rPr lang="en-US" sz="2000" dirty="0" err="1"/>
              <a:t>propres</a:t>
            </a:r>
            <a:r>
              <a:rPr lang="en-US" sz="2000" dirty="0"/>
              <a:t> </a:t>
            </a:r>
            <a:r>
              <a:rPr lang="en-US" sz="2000" dirty="0" err="1"/>
              <a:t>métaphores</a:t>
            </a:r>
            <a:r>
              <a:rPr lang="en-US" sz="2000" dirty="0"/>
              <a:t> pour lancer la conversation et </a:t>
            </a:r>
            <a:r>
              <a:rPr lang="en-US" sz="2000" dirty="0" err="1"/>
              <a:t>partager</a:t>
            </a:r>
            <a:r>
              <a:rPr lang="en-US" sz="2000" dirty="0"/>
              <a:t> à son tour son </a:t>
            </a:r>
            <a:r>
              <a:rPr lang="en-US" sz="2000" dirty="0" err="1"/>
              <a:t>plurilinguisme</a:t>
            </a:r>
            <a:r>
              <a:rPr lang="en-US" sz="2000" dirty="0"/>
              <a:t> </a:t>
            </a:r>
          </a:p>
          <a:p>
            <a:endParaRPr lang="fr-FR" sz="2000" dirty="0"/>
          </a:p>
          <a:p>
            <a:pPr lvl="1"/>
            <a:endParaRPr lang="en-US" sz="1800" dirty="0"/>
          </a:p>
          <a:p>
            <a:endParaRPr lang="en-US" sz="2000" dirty="0"/>
          </a:p>
        </p:txBody>
      </p:sp>
      <p:pic>
        <p:nvPicPr>
          <p:cNvPr id="3074" name="Picture 2" descr="Young woman teacher in front of chalkboard | Premium Vector">
            <a:extLst>
              <a:ext uri="{FF2B5EF4-FFF2-40B4-BE49-F238E27FC236}">
                <a16:creationId xmlns:a16="http://schemas.microsoft.com/office/drawing/2014/main" id="{755643E1-AC26-440A-8FD7-1BB7F02A0336}"/>
              </a:ext>
            </a:extLst>
          </p:cNvPr>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4644738" y="1839191"/>
            <a:ext cx="399999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E9AA9F8-86FF-492B-AB5C-5ED3381AF9FB}"/>
              </a:ext>
            </a:extLst>
          </p:cNvPr>
          <p:cNvPicPr>
            <a:picLocks noChangeAspect="1"/>
          </p:cNvPicPr>
          <p:nvPr>
            <p:custDataLst>
              <p:tags r:id="rId4"/>
            </p:custDataLst>
          </p:nvPr>
        </p:nvPicPr>
        <p:blipFill>
          <a:blip r:embed="rId10"/>
          <a:stretch>
            <a:fillRect/>
          </a:stretch>
        </p:blipFill>
        <p:spPr>
          <a:xfrm>
            <a:off x="5004429" y="2150839"/>
            <a:ext cx="1209335" cy="1884679"/>
          </a:xfrm>
          <a:prstGeom prst="rect">
            <a:avLst/>
          </a:prstGeom>
        </p:spPr>
      </p:pic>
      <p:sp>
        <p:nvSpPr>
          <p:cNvPr id="4" name="Thought Bubble: Cloud 3">
            <a:extLst>
              <a:ext uri="{FF2B5EF4-FFF2-40B4-BE49-F238E27FC236}">
                <a16:creationId xmlns:a16="http://schemas.microsoft.com/office/drawing/2014/main" id="{6418F368-996B-4A70-97B7-E46C25E1D09C}"/>
              </a:ext>
            </a:extLst>
          </p:cNvPr>
          <p:cNvSpPr/>
          <p:nvPr>
            <p:custDataLst>
              <p:tags r:id="rId5"/>
            </p:custDataLst>
          </p:nvPr>
        </p:nvSpPr>
        <p:spPr>
          <a:xfrm>
            <a:off x="4696690" y="4035518"/>
            <a:ext cx="2628900" cy="2197034"/>
          </a:xfrm>
          <a:prstGeom prst="cloudCallout">
            <a:avLst>
              <a:gd name="adj1" fmla="val 52290"/>
              <a:gd name="adj2" fmla="val -831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dirty="0" err="1"/>
              <a:t>Vous</a:t>
            </a:r>
            <a:r>
              <a:rPr lang="en-CA" sz="1400" dirty="0"/>
              <a:t> </a:t>
            </a:r>
            <a:r>
              <a:rPr lang="en-CA" sz="1400" dirty="0" err="1"/>
              <a:t>savez</a:t>
            </a:r>
            <a:r>
              <a:rPr lang="en-CA" sz="1400" dirty="0"/>
              <a:t>, nous </a:t>
            </a:r>
            <a:r>
              <a:rPr lang="en-CA" sz="1400" dirty="0" err="1"/>
              <a:t>sommes</a:t>
            </a:r>
            <a:r>
              <a:rPr lang="en-CA" sz="1400" dirty="0"/>
              <a:t> </a:t>
            </a:r>
            <a:r>
              <a:rPr lang="en-CA" sz="1400" dirty="0" err="1"/>
              <a:t>tous</a:t>
            </a:r>
            <a:r>
              <a:rPr lang="en-CA" sz="1400" dirty="0"/>
              <a:t> </a:t>
            </a:r>
            <a:r>
              <a:rPr lang="en-CA" sz="1400" dirty="0" err="1"/>
              <a:t>plurilingues</a:t>
            </a:r>
            <a:r>
              <a:rPr lang="en-CA" sz="1400" dirty="0"/>
              <a:t> et </a:t>
            </a:r>
            <a:r>
              <a:rPr lang="en-CA" sz="1400" dirty="0" err="1"/>
              <a:t>c’est</a:t>
            </a:r>
            <a:r>
              <a:rPr lang="en-CA" sz="1400" dirty="0"/>
              <a:t> normal que </a:t>
            </a:r>
            <a:r>
              <a:rPr lang="en-CA" sz="1400" dirty="0" err="1"/>
              <a:t>nos</a:t>
            </a:r>
            <a:r>
              <a:rPr lang="en-CA" sz="1400" dirty="0"/>
              <a:t> </a:t>
            </a:r>
            <a:r>
              <a:rPr lang="en-CA" sz="1400" dirty="0" err="1"/>
              <a:t>langues</a:t>
            </a:r>
            <a:r>
              <a:rPr lang="en-CA" sz="1400" dirty="0"/>
              <a:t> ne </a:t>
            </a:r>
            <a:r>
              <a:rPr lang="en-CA" sz="1400" dirty="0" err="1"/>
              <a:t>soient</a:t>
            </a:r>
            <a:r>
              <a:rPr lang="en-CA" sz="1400" dirty="0"/>
              <a:t> pas </a:t>
            </a:r>
            <a:r>
              <a:rPr lang="en-CA" sz="1400" dirty="0" err="1"/>
              <a:t>égales</a:t>
            </a:r>
            <a:endParaRPr lang="en-US" sz="1400" dirty="0"/>
          </a:p>
        </p:txBody>
      </p:sp>
    </p:spTree>
    <p:extLst>
      <p:ext uri="{BB962C8B-B14F-4D97-AF65-F5344CB8AC3E}">
        <p14:creationId xmlns:p14="http://schemas.microsoft.com/office/powerpoint/2010/main" val="4032830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628650" y="595862"/>
            <a:ext cx="7886700" cy="1325563"/>
          </a:xfrm>
        </p:spPr>
        <p:txBody>
          <a:bodyPr>
            <a:noAutofit/>
          </a:bodyPr>
          <a:lstStyle/>
          <a:p>
            <a:pPr lvl="0"/>
            <a:r>
              <a:rPr lang="fr-CA" sz="3200" b="1" dirty="0"/>
              <a:t>Comment puis-je utiliser le dessin réflexif pour aborder des thématiques clés pour des étudiants en situation d’immersion </a:t>
            </a:r>
            <a:r>
              <a:rPr lang="fr-FR" sz="3200" b="1" dirty="0"/>
              <a:t> ?</a:t>
            </a:r>
            <a:endParaRPr lang="en-US" sz="3200" b="1" dirty="0"/>
          </a:p>
        </p:txBody>
      </p:sp>
      <p:sp>
        <p:nvSpPr>
          <p:cNvPr id="5" name="Content Placeholder 4">
            <a:extLst>
              <a:ext uri="{FF2B5EF4-FFF2-40B4-BE49-F238E27FC236}">
                <a16:creationId xmlns:a16="http://schemas.microsoft.com/office/drawing/2014/main" id="{6CABFA07-89AC-4E6E-A8E3-A6CE5CC8FA07}"/>
              </a:ext>
            </a:extLst>
          </p:cNvPr>
          <p:cNvSpPr>
            <a:spLocks noGrp="1"/>
          </p:cNvSpPr>
          <p:nvPr>
            <p:ph idx="1"/>
            <p:custDataLst>
              <p:tags r:id="rId2"/>
            </p:custDataLst>
          </p:nvPr>
        </p:nvSpPr>
        <p:spPr>
          <a:xfrm>
            <a:off x="405748" y="2133068"/>
            <a:ext cx="4093516" cy="4351338"/>
          </a:xfrm>
        </p:spPr>
        <p:txBody>
          <a:bodyPr>
            <a:normAutofit/>
          </a:bodyPr>
          <a:lstStyle/>
          <a:p>
            <a:r>
              <a:rPr lang="fr-FR" sz="2000" dirty="0">
                <a:latin typeface="Times New Roman" panose="02020603050405020304" pitchFamily="18" charset="0"/>
              </a:rPr>
              <a:t>Apprendre une langue s’est se transformer et rajouter à son répertoire de langues et d’identités déjà complexes</a:t>
            </a:r>
          </a:p>
          <a:p>
            <a:r>
              <a:rPr lang="fr-FR" sz="2000" dirty="0">
                <a:latin typeface="Times New Roman" panose="02020603050405020304" pitchFamily="18" charset="0"/>
              </a:rPr>
              <a:t>Il est important de donner la chance aux étudiants de représenter et d’aborder en classe cette complexité surtout dans un monde qui veut trop souvent une vision simple avec des catégories limitées pour dire les choses et classer nos élèves. </a:t>
            </a:r>
          </a:p>
          <a:p>
            <a:endParaRPr lang="fr-FR" sz="2000" dirty="0">
              <a:latin typeface="Times New Roman" panose="02020603050405020304" pitchFamily="18" charset="0"/>
            </a:endParaRPr>
          </a:p>
          <a:p>
            <a:endParaRPr lang="fr-FR" sz="2000" dirty="0"/>
          </a:p>
          <a:p>
            <a:pPr lvl="1"/>
            <a:endParaRPr lang="en-US" sz="1800" b="1" dirty="0"/>
          </a:p>
          <a:p>
            <a:endParaRPr lang="en-US" sz="2000" dirty="0"/>
          </a:p>
        </p:txBody>
      </p:sp>
      <p:pic>
        <p:nvPicPr>
          <p:cNvPr id="3074" name="Picture 2" descr="Young woman teacher in front of chalkboard | Premium Vector">
            <a:extLst>
              <a:ext uri="{FF2B5EF4-FFF2-40B4-BE49-F238E27FC236}">
                <a16:creationId xmlns:a16="http://schemas.microsoft.com/office/drawing/2014/main" id="{755643E1-AC26-440A-8FD7-1BB7F02A0336}"/>
              </a:ext>
            </a:extLst>
          </p:cNvPr>
          <p:cNvPicPr>
            <a:picLocks noChangeAspect="1" noChangeArrowheads="1"/>
          </p:cNvPicPr>
          <p:nvPr>
            <p:custDataLst>
              <p:tags r:id="rId3"/>
            </p:custDataLst>
          </p:nvPr>
        </p:nvPicPr>
        <p:blipFill>
          <a:blip r:embed="rId9">
            <a:extLst>
              <a:ext uri="{28A0092B-C50C-407E-A947-70E740481C1C}">
                <a14:useLocalDpi xmlns:a14="http://schemas.microsoft.com/office/drawing/2010/main" val="0"/>
              </a:ext>
            </a:extLst>
          </a:blip>
          <a:srcRect/>
          <a:stretch>
            <a:fillRect/>
          </a:stretch>
        </p:blipFill>
        <p:spPr bwMode="auto">
          <a:xfrm>
            <a:off x="4644738" y="1839191"/>
            <a:ext cx="399999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E9AA9F8-86FF-492B-AB5C-5ED3381AF9FB}"/>
              </a:ext>
            </a:extLst>
          </p:cNvPr>
          <p:cNvPicPr>
            <a:picLocks noChangeAspect="1"/>
          </p:cNvPicPr>
          <p:nvPr>
            <p:custDataLst>
              <p:tags r:id="rId4"/>
            </p:custDataLst>
          </p:nvPr>
        </p:nvPicPr>
        <p:blipFill>
          <a:blip r:embed="rId10"/>
          <a:stretch>
            <a:fillRect/>
          </a:stretch>
        </p:blipFill>
        <p:spPr>
          <a:xfrm>
            <a:off x="5004429" y="2150839"/>
            <a:ext cx="1209335" cy="1884679"/>
          </a:xfrm>
          <a:prstGeom prst="rect">
            <a:avLst/>
          </a:prstGeom>
        </p:spPr>
      </p:pic>
      <p:sp>
        <p:nvSpPr>
          <p:cNvPr id="4" name="Thought Bubble: Cloud 3">
            <a:extLst>
              <a:ext uri="{FF2B5EF4-FFF2-40B4-BE49-F238E27FC236}">
                <a16:creationId xmlns:a16="http://schemas.microsoft.com/office/drawing/2014/main" id="{6418F368-996B-4A70-97B7-E46C25E1D09C}"/>
              </a:ext>
            </a:extLst>
          </p:cNvPr>
          <p:cNvSpPr/>
          <p:nvPr>
            <p:custDataLst>
              <p:tags r:id="rId5"/>
            </p:custDataLst>
          </p:nvPr>
        </p:nvSpPr>
        <p:spPr>
          <a:xfrm>
            <a:off x="4696690" y="4035518"/>
            <a:ext cx="2628900" cy="2197034"/>
          </a:xfrm>
          <a:prstGeom prst="cloudCallout">
            <a:avLst>
              <a:gd name="adj1" fmla="val 52290"/>
              <a:gd name="adj2" fmla="val -8316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 dirty="0"/>
              <a:t>Attention </a:t>
            </a:r>
            <a:r>
              <a:rPr lang="en-CA" sz="1400" dirty="0" err="1"/>
              <a:t>rappelez</a:t>
            </a:r>
            <a:r>
              <a:rPr lang="en-CA" sz="1400" dirty="0"/>
              <a:t> </a:t>
            </a:r>
            <a:r>
              <a:rPr lang="en-CA" sz="1400" dirty="0" err="1"/>
              <a:t>vous</a:t>
            </a:r>
            <a:r>
              <a:rPr lang="en-CA" sz="1400" dirty="0"/>
              <a:t> que </a:t>
            </a:r>
            <a:r>
              <a:rPr lang="en-CA" sz="1400" dirty="0" err="1"/>
              <a:t>c’est</a:t>
            </a:r>
            <a:r>
              <a:rPr lang="en-CA" sz="1400" dirty="0"/>
              <a:t> </a:t>
            </a:r>
            <a:r>
              <a:rPr lang="en-US" sz="1400" dirty="0"/>
              <a:t>à </a:t>
            </a:r>
            <a:r>
              <a:rPr lang="en-US" sz="1400" dirty="0" err="1"/>
              <a:t>vous</a:t>
            </a:r>
            <a:r>
              <a:rPr lang="en-US" sz="1400" dirty="0"/>
              <a:t> de </a:t>
            </a:r>
            <a:r>
              <a:rPr lang="en-US" sz="1400" dirty="0" err="1"/>
              <a:t>vous</a:t>
            </a:r>
            <a:r>
              <a:rPr lang="en-US" sz="1400" dirty="0"/>
              <a:t> </a:t>
            </a:r>
            <a:r>
              <a:rPr lang="en-US" sz="1400" dirty="0" err="1"/>
              <a:t>dessiner</a:t>
            </a:r>
            <a:r>
              <a:rPr lang="en-US" sz="1400" dirty="0"/>
              <a:t>, de </a:t>
            </a:r>
            <a:r>
              <a:rPr lang="en-US" sz="1400" dirty="0" err="1"/>
              <a:t>vous</a:t>
            </a:r>
            <a:r>
              <a:rPr lang="en-US" sz="1400" dirty="0"/>
              <a:t> </a:t>
            </a:r>
            <a:r>
              <a:rPr lang="en-US" sz="1400" dirty="0" err="1"/>
              <a:t>définir</a:t>
            </a:r>
            <a:r>
              <a:rPr lang="en-US" sz="1400" dirty="0"/>
              <a:t>! </a:t>
            </a:r>
            <a:r>
              <a:rPr lang="en-US" sz="1400" dirty="0" err="1"/>
              <a:t>Vous</a:t>
            </a:r>
            <a:r>
              <a:rPr lang="en-US" sz="1400" dirty="0"/>
              <a:t> </a:t>
            </a:r>
            <a:r>
              <a:rPr lang="en-US" sz="1400" dirty="0" err="1"/>
              <a:t>êtes</a:t>
            </a:r>
            <a:r>
              <a:rPr lang="en-US" sz="1400" dirty="0"/>
              <a:t> beaucoup plus que de simples </a:t>
            </a:r>
            <a:r>
              <a:rPr lang="en-US" sz="1400" dirty="0" err="1"/>
              <a:t>apprenants</a:t>
            </a:r>
            <a:r>
              <a:rPr lang="en-US" sz="1400" dirty="0"/>
              <a:t> du </a:t>
            </a:r>
            <a:r>
              <a:rPr lang="en-US" sz="1400" dirty="0" err="1"/>
              <a:t>français</a:t>
            </a:r>
            <a:r>
              <a:rPr lang="en-US" sz="1400" dirty="0"/>
              <a:t>! </a:t>
            </a:r>
            <a:endParaRPr lang="en-CA" sz="1400" dirty="0"/>
          </a:p>
        </p:txBody>
      </p:sp>
    </p:spTree>
    <p:extLst>
      <p:ext uri="{BB962C8B-B14F-4D97-AF65-F5344CB8AC3E}">
        <p14:creationId xmlns:p14="http://schemas.microsoft.com/office/powerpoint/2010/main" val="1019527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Autofit/>
          </a:bodyPr>
          <a:lstStyle/>
          <a:p>
            <a:pPr lvl="0"/>
            <a:r>
              <a:rPr lang="en-CA" sz="3200" b="1" dirty="0" err="1"/>
              <a:t>Références</a:t>
            </a:r>
            <a:endParaRPr lang="en-US" sz="3200" b="1" dirty="0"/>
          </a:p>
        </p:txBody>
      </p:sp>
      <p:sp>
        <p:nvSpPr>
          <p:cNvPr id="5" name="Content Placeholder 4">
            <a:extLst>
              <a:ext uri="{FF2B5EF4-FFF2-40B4-BE49-F238E27FC236}">
                <a16:creationId xmlns:a16="http://schemas.microsoft.com/office/drawing/2014/main" id="{6CABFA07-89AC-4E6E-A8E3-A6CE5CC8FA07}"/>
              </a:ext>
            </a:extLst>
          </p:cNvPr>
          <p:cNvSpPr>
            <a:spLocks noGrp="1"/>
          </p:cNvSpPr>
          <p:nvPr>
            <p:ph type="body" orient="vert" idx="1"/>
            <p:custDataLst>
              <p:tags r:id="rId2"/>
            </p:custDataLst>
          </p:nvPr>
        </p:nvSpPr>
        <p:spPr/>
        <p:txBody>
          <a:bodyPr>
            <a:normAutofit/>
          </a:bodyPr>
          <a:lstStyle/>
          <a:p>
            <a:endParaRPr lang="fr-FR" sz="2000" dirty="0">
              <a:latin typeface="Times New Roman" panose="02020603050405020304" pitchFamily="18" charset="0"/>
            </a:endParaRPr>
          </a:p>
          <a:p>
            <a:endParaRPr lang="fr-FR" sz="2000" dirty="0"/>
          </a:p>
          <a:p>
            <a:pPr lvl="1"/>
            <a:endParaRPr lang="en-US" sz="1800" b="1" dirty="0"/>
          </a:p>
          <a:p>
            <a:endParaRPr lang="en-US" sz="2000" dirty="0"/>
          </a:p>
        </p:txBody>
      </p:sp>
      <p:sp>
        <p:nvSpPr>
          <p:cNvPr id="7" name="Content Placeholder 2">
            <a:extLst>
              <a:ext uri="{FF2B5EF4-FFF2-40B4-BE49-F238E27FC236}">
                <a16:creationId xmlns:a16="http://schemas.microsoft.com/office/drawing/2014/main" id="{CFE01BD8-2051-4A52-B8F6-BD84905EB21F}"/>
              </a:ext>
            </a:extLst>
          </p:cNvPr>
          <p:cNvSpPr txBox="1">
            <a:spLocks/>
          </p:cNvSpPr>
          <p:nvPr/>
        </p:nvSpPr>
        <p:spPr>
          <a:xfrm rot="16200000">
            <a:off x="2203394" y="-398836"/>
            <a:ext cx="4617722" cy="8006192"/>
          </a:xfrm>
          <a:prstGeom prst="rect">
            <a:avLst/>
          </a:prstGeom>
        </p:spPr>
        <p:txBody>
          <a:bodyPr vert="eaVert"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000" dirty="0" err="1"/>
              <a:t>Beacco</a:t>
            </a:r>
            <a:r>
              <a:rPr lang="en-US" sz="1000" dirty="0"/>
              <a:t>, J.-C., Byram, M., Cavalli, M., </a:t>
            </a:r>
            <a:r>
              <a:rPr lang="en-US" sz="1000" dirty="0" err="1"/>
              <a:t>Coste</a:t>
            </a:r>
            <a:r>
              <a:rPr lang="en-US" sz="1000" dirty="0"/>
              <a:t>, D., </a:t>
            </a:r>
            <a:r>
              <a:rPr lang="en-US" sz="1000" dirty="0" err="1"/>
              <a:t>Cuenat</a:t>
            </a:r>
            <a:r>
              <a:rPr lang="en-US" sz="1000" dirty="0"/>
              <a:t>, M. E., </a:t>
            </a:r>
            <a:r>
              <a:rPr lang="en-US" sz="1000" dirty="0" err="1"/>
              <a:t>Goullier</a:t>
            </a:r>
            <a:r>
              <a:rPr lang="en-US" sz="1000" dirty="0"/>
              <a:t>, F., &amp; </a:t>
            </a:r>
            <a:r>
              <a:rPr lang="en-US" sz="1000" dirty="0" err="1"/>
              <a:t>Panthier</a:t>
            </a:r>
            <a:r>
              <a:rPr lang="en-US" sz="1000" dirty="0"/>
              <a:t>, J. (2016). </a:t>
            </a:r>
            <a:r>
              <a:rPr lang="en-US" sz="1000" i="1" dirty="0"/>
              <a:t>Guide pour le développement et la mise </a:t>
            </a:r>
            <a:r>
              <a:rPr lang="en-US" sz="1000" i="1" dirty="0" err="1"/>
              <a:t>en</a:t>
            </a:r>
            <a:r>
              <a:rPr lang="en-US" sz="1000" i="1" dirty="0"/>
              <a:t> </a:t>
            </a:r>
            <a:r>
              <a:rPr lang="en-US" sz="1000" i="1" dirty="0" err="1"/>
              <a:t>œuvre</a:t>
            </a:r>
            <a:r>
              <a:rPr lang="en-US" sz="1000" i="1" dirty="0"/>
              <a:t> de curriculums pour </a:t>
            </a:r>
            <a:r>
              <a:rPr lang="en-US" sz="1000" i="1" dirty="0" err="1"/>
              <a:t>une</a:t>
            </a:r>
            <a:r>
              <a:rPr lang="en-US" sz="1000" i="1" dirty="0"/>
              <a:t> </a:t>
            </a:r>
            <a:r>
              <a:rPr lang="en-US" sz="1000" i="1" dirty="0" err="1"/>
              <a:t>éducation</a:t>
            </a:r>
            <a:r>
              <a:rPr lang="en-US" sz="1000" i="1" dirty="0"/>
              <a:t> </a:t>
            </a:r>
            <a:r>
              <a:rPr lang="en-US" sz="1000" i="1" dirty="0" err="1"/>
              <a:t>plurilingue</a:t>
            </a:r>
            <a:r>
              <a:rPr lang="en-US" sz="1000" i="1" dirty="0"/>
              <a:t> et </a:t>
            </a:r>
            <a:r>
              <a:rPr lang="en-US" sz="1000" i="1" dirty="0" err="1"/>
              <a:t>interculturelle</a:t>
            </a:r>
            <a:r>
              <a:rPr lang="en-US" sz="1000" dirty="0"/>
              <a:t>. Strasbourg: Conseil de </a:t>
            </a:r>
            <a:r>
              <a:rPr lang="en-US" sz="1000" dirty="0" err="1"/>
              <a:t>l'Europe</a:t>
            </a:r>
            <a:r>
              <a:rPr lang="en-US" sz="1000" dirty="0"/>
              <a:t>.</a:t>
            </a:r>
          </a:p>
          <a:p>
            <a:pPr marL="0" indent="0">
              <a:buFont typeface="Arial" panose="020B0604020202020204" pitchFamily="34" charset="0"/>
              <a:buNone/>
            </a:pPr>
            <a:r>
              <a:rPr lang="en-US" sz="1000" dirty="0" err="1"/>
              <a:t>Bemporad</a:t>
            </a:r>
            <a:r>
              <a:rPr lang="en-US" sz="1000" dirty="0"/>
              <a:t>, C., &amp; </a:t>
            </a:r>
            <a:r>
              <a:rPr lang="en-US" sz="1000" dirty="0" err="1"/>
              <a:t>Vorger</a:t>
            </a:r>
            <a:r>
              <a:rPr lang="en-US" sz="1000" dirty="0"/>
              <a:t>, C. (2014). «</a:t>
            </a:r>
            <a:r>
              <a:rPr lang="en-US" sz="1000" dirty="0" err="1"/>
              <a:t>Dessine-moi</a:t>
            </a:r>
            <a:r>
              <a:rPr lang="en-US" sz="1000" dirty="0"/>
              <a:t> ton </a:t>
            </a:r>
            <a:r>
              <a:rPr lang="en-US" sz="1000" dirty="0" err="1"/>
              <a:t>plurilinguisme</a:t>
            </a:r>
            <a:r>
              <a:rPr lang="en-US" sz="1000" dirty="0"/>
              <a:t>»: analyses de dessins entre </a:t>
            </a:r>
            <a:r>
              <a:rPr lang="en-US" sz="1000" dirty="0" err="1"/>
              <a:t>symbolisation</a:t>
            </a:r>
            <a:r>
              <a:rPr lang="en-US" sz="1000" dirty="0"/>
              <a:t> et </a:t>
            </a:r>
            <a:r>
              <a:rPr lang="en-US" sz="1000" dirty="0" err="1"/>
              <a:t>réflexivité</a:t>
            </a:r>
            <a:r>
              <a:rPr lang="en-US" sz="1000" dirty="0"/>
              <a:t>. </a:t>
            </a:r>
            <a:r>
              <a:rPr lang="en-US" sz="1000" i="1" dirty="0"/>
              <a:t>GLOTTOPOL: Revue de </a:t>
            </a:r>
            <a:r>
              <a:rPr lang="en-US" sz="1000" i="1" dirty="0" err="1"/>
              <a:t>sociolinguistique</a:t>
            </a:r>
            <a:r>
              <a:rPr lang="en-US" sz="1000" i="1" dirty="0"/>
              <a:t> </a:t>
            </a:r>
            <a:r>
              <a:rPr lang="en-US" sz="1000" i="1" dirty="0" err="1"/>
              <a:t>en</a:t>
            </a:r>
            <a:r>
              <a:rPr lang="en-US" sz="1000" i="1" dirty="0"/>
              <a:t> </a:t>
            </a:r>
            <a:r>
              <a:rPr lang="en-US" sz="1000" i="1" dirty="0" err="1"/>
              <a:t>ligne</a:t>
            </a:r>
            <a:r>
              <a:rPr lang="en-US" sz="1000" i="1" dirty="0"/>
              <a:t> 24</a:t>
            </a:r>
            <a:r>
              <a:rPr lang="en-US" sz="1000" dirty="0"/>
              <a:t>, 122-140. </a:t>
            </a:r>
          </a:p>
          <a:p>
            <a:pPr marL="0" indent="0">
              <a:buFont typeface="Arial" panose="020B0604020202020204" pitchFamily="34" charset="0"/>
              <a:buNone/>
            </a:pPr>
            <a:r>
              <a:rPr lang="en-US" sz="1000" dirty="0" err="1"/>
              <a:t>Castellotti</a:t>
            </a:r>
            <a:r>
              <a:rPr lang="en-US" sz="1000" dirty="0"/>
              <a:t>, V., &amp; Moore, D. . (2009). Dessins </a:t>
            </a:r>
            <a:r>
              <a:rPr lang="en-US" sz="1000" dirty="0" err="1"/>
              <a:t>d‘enfants</a:t>
            </a:r>
            <a:r>
              <a:rPr lang="en-US" sz="1000" dirty="0"/>
              <a:t> et constructions </a:t>
            </a:r>
            <a:r>
              <a:rPr lang="en-US" sz="1000" dirty="0" err="1"/>
              <a:t>plurilingues</a:t>
            </a:r>
            <a:r>
              <a:rPr lang="en-US" sz="1000" dirty="0"/>
              <a:t>. </a:t>
            </a:r>
            <a:r>
              <a:rPr lang="en-US" sz="1000" dirty="0" err="1"/>
              <a:t>Territoires</a:t>
            </a:r>
            <a:r>
              <a:rPr lang="en-US" sz="1000" dirty="0"/>
              <a:t> </a:t>
            </a:r>
            <a:r>
              <a:rPr lang="en-US" sz="1000" dirty="0" err="1"/>
              <a:t>imagés</a:t>
            </a:r>
            <a:r>
              <a:rPr lang="en-US" sz="1000" dirty="0"/>
              <a:t> et </a:t>
            </a:r>
            <a:r>
              <a:rPr lang="en-US" sz="1000" dirty="0" err="1"/>
              <a:t>parcours</a:t>
            </a:r>
            <a:r>
              <a:rPr lang="en-US" sz="1000" dirty="0"/>
              <a:t> </a:t>
            </a:r>
            <a:r>
              <a:rPr lang="en-US" sz="1000" dirty="0" err="1"/>
              <a:t>imaginés</a:t>
            </a:r>
            <a:r>
              <a:rPr lang="en-US" sz="1000" dirty="0"/>
              <a:t>. In M. </a:t>
            </a:r>
            <a:r>
              <a:rPr lang="en-US" sz="1000" dirty="0" err="1"/>
              <a:t>Molinié</a:t>
            </a:r>
            <a:r>
              <a:rPr lang="en-US" sz="1000" dirty="0"/>
              <a:t> (Ed.), </a:t>
            </a:r>
            <a:r>
              <a:rPr lang="en-US" sz="1000" i="1" dirty="0"/>
              <a:t>Le dessin </a:t>
            </a:r>
            <a:r>
              <a:rPr lang="en-US" sz="1000" i="1" dirty="0" err="1"/>
              <a:t>réflexif</a:t>
            </a:r>
            <a:r>
              <a:rPr lang="en-US" sz="1000" i="1" dirty="0"/>
              <a:t>. </a:t>
            </a:r>
            <a:r>
              <a:rPr lang="en-US" sz="1000" i="1" dirty="0" err="1"/>
              <a:t>Élément</a:t>
            </a:r>
            <a:r>
              <a:rPr lang="en-US" sz="1000" i="1" dirty="0"/>
              <a:t> pour </a:t>
            </a:r>
            <a:r>
              <a:rPr lang="en-US" sz="1000" i="1" dirty="0" err="1"/>
              <a:t>une</a:t>
            </a:r>
            <a:r>
              <a:rPr lang="en-US" sz="1000" i="1" dirty="0"/>
              <a:t> </a:t>
            </a:r>
            <a:r>
              <a:rPr lang="en-US" sz="1000" i="1" dirty="0" err="1"/>
              <a:t>herméneutique</a:t>
            </a:r>
            <a:r>
              <a:rPr lang="en-US" sz="1000" i="1" dirty="0"/>
              <a:t> du </a:t>
            </a:r>
            <a:r>
              <a:rPr lang="en-US" sz="1000" i="1" dirty="0" err="1"/>
              <a:t>sujet</a:t>
            </a:r>
            <a:r>
              <a:rPr lang="en-US" sz="1000" i="1" dirty="0"/>
              <a:t> </a:t>
            </a:r>
            <a:r>
              <a:rPr lang="en-US" sz="1000" i="1" dirty="0" err="1"/>
              <a:t>plurilingue</a:t>
            </a:r>
            <a:r>
              <a:rPr lang="en-US" sz="1000" dirty="0"/>
              <a:t> (pp. 45-85). Paris: Centre de Recherche Text </a:t>
            </a:r>
            <a:r>
              <a:rPr lang="en-US" sz="1000" dirty="0" err="1"/>
              <a:t>Francophonies</a:t>
            </a:r>
            <a:r>
              <a:rPr lang="en-US" sz="1000" dirty="0"/>
              <a:t> (CRTF)- </a:t>
            </a:r>
            <a:r>
              <a:rPr lang="en-US" sz="1000" dirty="0" err="1"/>
              <a:t>Encrages</a:t>
            </a:r>
            <a:r>
              <a:rPr lang="en-US" sz="1000" dirty="0"/>
              <a:t>, Belles </a:t>
            </a:r>
            <a:r>
              <a:rPr lang="en-US" sz="1000" dirty="0" err="1"/>
              <a:t>Lettres</a:t>
            </a:r>
            <a:r>
              <a:rPr lang="en-US" sz="1000" dirty="0"/>
              <a:t>.</a:t>
            </a:r>
          </a:p>
          <a:p>
            <a:pPr marL="0" indent="0">
              <a:buNone/>
            </a:pPr>
            <a:r>
              <a:rPr lang="fr-FR" sz="1000" dirty="0"/>
              <a:t>Centre Européen pour les Langues Vivantes. (2020). Un cadre de référence pour les approches plurielles des langues et des cultures.   </a:t>
            </a:r>
            <a:r>
              <a:rPr lang="fr-FR" sz="1000" dirty="0" err="1"/>
              <a:t>Retrieved</a:t>
            </a:r>
            <a:r>
              <a:rPr lang="fr-FR" sz="1000" dirty="0"/>
              <a:t> </a:t>
            </a:r>
            <a:r>
              <a:rPr lang="fr-FR" sz="1000" dirty="0" err="1"/>
              <a:t>from</a:t>
            </a:r>
            <a:r>
              <a:rPr lang="fr-FR" sz="1000" dirty="0"/>
              <a:t> https://carap.ecml.at/Accueil/tabid/3577/language/fr-FR/Default.aspx</a:t>
            </a:r>
          </a:p>
          <a:p>
            <a:pPr marL="0" indent="0">
              <a:buFont typeface="Arial" panose="020B0604020202020204" pitchFamily="34" charset="0"/>
              <a:buNone/>
            </a:pPr>
            <a:r>
              <a:rPr lang="en-US" sz="1000" dirty="0"/>
              <a:t>Clerc, S. (2009). Les dessins </a:t>
            </a:r>
            <a:r>
              <a:rPr lang="en-US" sz="1000" dirty="0" err="1"/>
              <a:t>d’apprentissage</a:t>
            </a:r>
            <a:r>
              <a:rPr lang="en-US" sz="1000" dirty="0"/>
              <a:t> </a:t>
            </a:r>
            <a:r>
              <a:rPr lang="en-US" sz="1000" dirty="0" err="1"/>
              <a:t>d’élèves</a:t>
            </a:r>
            <a:r>
              <a:rPr lang="en-US" sz="1000" dirty="0"/>
              <a:t> </a:t>
            </a:r>
            <a:r>
              <a:rPr lang="en-US" sz="1000" dirty="0" err="1"/>
              <a:t>nouvellement</a:t>
            </a:r>
            <a:r>
              <a:rPr lang="en-US" sz="1000" dirty="0"/>
              <a:t> </a:t>
            </a:r>
            <a:r>
              <a:rPr lang="en-US" sz="1000" dirty="0" err="1"/>
              <a:t>arrivés</a:t>
            </a:r>
            <a:r>
              <a:rPr lang="en-US" sz="1000" dirty="0"/>
              <a:t> </a:t>
            </a:r>
            <a:r>
              <a:rPr lang="en-US" sz="1000" dirty="0" err="1"/>
              <a:t>en</a:t>
            </a:r>
            <a:r>
              <a:rPr lang="en-US" sz="1000" dirty="0"/>
              <a:t> France : </a:t>
            </a:r>
            <a:r>
              <a:rPr lang="en-US" sz="1000" dirty="0" err="1"/>
              <a:t>Vecteurs</a:t>
            </a:r>
            <a:r>
              <a:rPr lang="en-US" sz="1000" dirty="0"/>
              <a:t> d’un </a:t>
            </a:r>
            <a:r>
              <a:rPr lang="en-US" sz="1000" dirty="0" err="1"/>
              <a:t>apprendre</a:t>
            </a:r>
            <a:r>
              <a:rPr lang="en-US" sz="1000" dirty="0"/>
              <a:t> </a:t>
            </a:r>
            <a:r>
              <a:rPr lang="en-US" sz="1000" dirty="0" err="1"/>
              <a:t>autrement</a:t>
            </a:r>
            <a:r>
              <a:rPr lang="en-US" sz="1000" dirty="0"/>
              <a:t>. In M. </a:t>
            </a:r>
            <a:r>
              <a:rPr lang="en-US" sz="1000" dirty="0" err="1"/>
              <a:t>Molinié</a:t>
            </a:r>
            <a:r>
              <a:rPr lang="en-US" sz="1000" dirty="0"/>
              <a:t> (Ed.),</a:t>
            </a:r>
            <a:r>
              <a:rPr lang="en-US" sz="1000" i="1" dirty="0"/>
              <a:t> Le dessin </a:t>
            </a:r>
            <a:r>
              <a:rPr lang="en-US" sz="1000" i="1" dirty="0" err="1"/>
              <a:t>réflexif</a:t>
            </a:r>
            <a:r>
              <a:rPr lang="en-US" sz="1000" i="1" dirty="0"/>
              <a:t> : </a:t>
            </a:r>
            <a:r>
              <a:rPr lang="en-US" sz="1000" i="1" dirty="0" err="1"/>
              <a:t>élément</a:t>
            </a:r>
            <a:r>
              <a:rPr lang="en-US" sz="1000" i="1" dirty="0"/>
              <a:t> </a:t>
            </a:r>
            <a:r>
              <a:rPr lang="en-US" sz="1000" i="1" dirty="0" err="1"/>
              <a:t>d’une</a:t>
            </a:r>
            <a:r>
              <a:rPr lang="en-US" sz="1000" i="1" dirty="0"/>
              <a:t> </a:t>
            </a:r>
            <a:r>
              <a:rPr lang="en-US" sz="1000" i="1" dirty="0" err="1"/>
              <a:t>herméneutique</a:t>
            </a:r>
            <a:r>
              <a:rPr lang="en-US" sz="1000" i="1" dirty="0"/>
              <a:t> du </a:t>
            </a:r>
            <a:r>
              <a:rPr lang="en-US" sz="1000" i="1" dirty="0" err="1"/>
              <a:t>sujet</a:t>
            </a:r>
            <a:r>
              <a:rPr lang="en-US" sz="1000" i="1" dirty="0"/>
              <a:t> </a:t>
            </a:r>
            <a:r>
              <a:rPr lang="en-US" sz="1000" i="1" dirty="0" err="1"/>
              <a:t>plurilingue</a:t>
            </a:r>
            <a:r>
              <a:rPr lang="en-US" sz="1000" dirty="0"/>
              <a:t> (pp. 119-133). Paris: CRTF-</a:t>
            </a:r>
            <a:r>
              <a:rPr lang="en-US" sz="1000" dirty="0" err="1"/>
              <a:t>Encrage</a:t>
            </a:r>
            <a:r>
              <a:rPr lang="en-US" sz="1000" dirty="0"/>
              <a:t>, Belles </a:t>
            </a:r>
            <a:r>
              <a:rPr lang="en-US" sz="1000" dirty="0" err="1"/>
              <a:t>Lettres</a:t>
            </a:r>
            <a:r>
              <a:rPr lang="en-US" sz="1000" dirty="0"/>
              <a:t>.</a:t>
            </a:r>
          </a:p>
          <a:p>
            <a:pPr marL="0" indent="0">
              <a:buFont typeface="Arial" panose="020B0604020202020204" pitchFamily="34" charset="0"/>
              <a:buNone/>
            </a:pPr>
            <a:r>
              <a:rPr lang="en-US" sz="1000" dirty="0" err="1"/>
              <a:t>Coste</a:t>
            </a:r>
            <a:r>
              <a:rPr lang="en-US" sz="1000" dirty="0"/>
              <a:t>, D., Moore, D., &amp; Zarate, G. (1997). </a:t>
            </a:r>
            <a:r>
              <a:rPr lang="en-US" sz="1000" i="1" dirty="0" err="1"/>
              <a:t>Compétence</a:t>
            </a:r>
            <a:r>
              <a:rPr lang="en-US" sz="1000" i="1" dirty="0"/>
              <a:t> </a:t>
            </a:r>
            <a:r>
              <a:rPr lang="en-US" sz="1000" i="1" dirty="0" err="1"/>
              <a:t>plurilingue</a:t>
            </a:r>
            <a:r>
              <a:rPr lang="en-US" sz="1000" i="1" dirty="0"/>
              <a:t> et </a:t>
            </a:r>
            <a:r>
              <a:rPr lang="en-US" sz="1000" i="1" dirty="0" err="1"/>
              <a:t>pluriculturelle</a:t>
            </a:r>
            <a:r>
              <a:rPr lang="en-US" sz="1000" i="1" dirty="0"/>
              <a:t>. </a:t>
            </a:r>
            <a:r>
              <a:rPr lang="en-US" sz="1000" i="1" dirty="0" err="1"/>
              <a:t>Vers</a:t>
            </a:r>
            <a:r>
              <a:rPr lang="en-US" sz="1000" i="1" dirty="0"/>
              <a:t> un Cadre </a:t>
            </a:r>
            <a:r>
              <a:rPr lang="en-US" sz="1000" i="1" dirty="0" err="1"/>
              <a:t>Européen</a:t>
            </a:r>
            <a:r>
              <a:rPr lang="en-US" sz="1000" i="1" dirty="0"/>
              <a:t> </a:t>
            </a:r>
            <a:r>
              <a:rPr lang="en-US" sz="1000" i="1" dirty="0" err="1"/>
              <a:t>commun</a:t>
            </a:r>
            <a:r>
              <a:rPr lang="en-US" sz="1000" i="1" dirty="0"/>
              <a:t> de </a:t>
            </a:r>
            <a:r>
              <a:rPr lang="en-US" sz="1000" i="1" dirty="0" err="1"/>
              <a:t>référence</a:t>
            </a:r>
            <a:r>
              <a:rPr lang="en-US" sz="1000" i="1" dirty="0"/>
              <a:t> pour </a:t>
            </a:r>
            <a:r>
              <a:rPr lang="en-US" sz="1000" i="1" dirty="0" err="1"/>
              <a:t>l’enseignement</a:t>
            </a:r>
            <a:r>
              <a:rPr lang="en-US" sz="1000" i="1" dirty="0"/>
              <a:t> et l’apprentissage des </a:t>
            </a:r>
            <a:r>
              <a:rPr lang="en-US" sz="1000" i="1" dirty="0" err="1"/>
              <a:t>langues</a:t>
            </a:r>
            <a:r>
              <a:rPr lang="en-US" sz="1000" i="1" dirty="0"/>
              <a:t> </a:t>
            </a:r>
            <a:r>
              <a:rPr lang="en-US" sz="1000" i="1" dirty="0" err="1"/>
              <a:t>vivantes</a:t>
            </a:r>
            <a:r>
              <a:rPr lang="en-US" sz="1000" dirty="0"/>
              <a:t>: Editions du Conseil de </a:t>
            </a:r>
            <a:r>
              <a:rPr lang="en-US" sz="1000" dirty="0" err="1"/>
              <a:t>l'Europe</a:t>
            </a:r>
            <a:r>
              <a:rPr lang="en-US" sz="1000" dirty="0"/>
              <a:t> Strasbourg.</a:t>
            </a:r>
          </a:p>
          <a:p>
            <a:pPr marL="0" indent="0">
              <a:buFont typeface="Arial" panose="020B0604020202020204" pitchFamily="34" charset="0"/>
              <a:buNone/>
            </a:pPr>
            <a:r>
              <a:rPr lang="en-US" sz="1000" dirty="0"/>
              <a:t>Cummins, J. (2019). Multilingual literacies: opposing theoretical claims and pedagogical practices in the </a:t>
            </a:r>
            <a:r>
              <a:rPr lang="en-US" sz="1000" dirty="0" err="1"/>
              <a:t>canadian</a:t>
            </a:r>
            <a:r>
              <a:rPr lang="en-US" sz="1000" dirty="0"/>
              <a:t> context. </a:t>
            </a:r>
            <a:r>
              <a:rPr lang="en-US" sz="1000" i="1" dirty="0"/>
              <a:t>Cahiers </a:t>
            </a:r>
            <a:r>
              <a:rPr lang="en-US" sz="1000" i="1" dirty="0" err="1"/>
              <a:t>internationaux</a:t>
            </a:r>
            <a:r>
              <a:rPr lang="en-US" sz="1000" i="1" dirty="0"/>
              <a:t> de </a:t>
            </a:r>
            <a:r>
              <a:rPr lang="en-US" sz="1000" i="1" dirty="0" err="1"/>
              <a:t>sociolinguistique</a:t>
            </a:r>
            <a:r>
              <a:rPr lang="en-US" sz="1000" dirty="0"/>
              <a:t>(2), 75-94. </a:t>
            </a:r>
          </a:p>
          <a:p>
            <a:pPr marL="0" indent="0">
              <a:buFont typeface="Arial" panose="020B0604020202020204" pitchFamily="34" charset="0"/>
              <a:buNone/>
            </a:pPr>
            <a:r>
              <a:rPr lang="en-US" sz="1000" dirty="0" err="1"/>
              <a:t>Dabène</a:t>
            </a:r>
            <a:r>
              <a:rPr lang="en-US" sz="1000" dirty="0"/>
              <a:t>, L. (1994). </a:t>
            </a:r>
            <a:r>
              <a:rPr lang="en-US" sz="1000" i="1" dirty="0" err="1"/>
              <a:t>Repères</a:t>
            </a:r>
            <a:r>
              <a:rPr lang="en-US" sz="1000" i="1" dirty="0"/>
              <a:t> </a:t>
            </a:r>
            <a:r>
              <a:rPr lang="en-US" sz="1000" i="1" dirty="0" err="1"/>
              <a:t>sociolinguistiques</a:t>
            </a:r>
            <a:r>
              <a:rPr lang="en-US" sz="1000" i="1" dirty="0"/>
              <a:t> pour </a:t>
            </a:r>
            <a:r>
              <a:rPr lang="en-US" sz="1000" i="1" dirty="0" err="1"/>
              <a:t>l’enseignement</a:t>
            </a:r>
            <a:r>
              <a:rPr lang="en-US" sz="1000" i="1" dirty="0"/>
              <a:t> des </a:t>
            </a:r>
            <a:r>
              <a:rPr lang="en-US" sz="1000" i="1" dirty="0" err="1"/>
              <a:t>langues</a:t>
            </a:r>
            <a:r>
              <a:rPr lang="en-US" sz="1000" i="1" dirty="0"/>
              <a:t> : Les situations </a:t>
            </a:r>
            <a:r>
              <a:rPr lang="en-US" sz="1000" i="1" dirty="0" err="1"/>
              <a:t>plurilingues</a:t>
            </a:r>
            <a:r>
              <a:rPr lang="en-US" sz="1000" dirty="0"/>
              <a:t>. Paris Hachette.</a:t>
            </a:r>
          </a:p>
          <a:p>
            <a:pPr marL="0" indent="0">
              <a:buFont typeface="Arial" panose="020B0604020202020204" pitchFamily="34" charset="0"/>
              <a:buNone/>
            </a:pPr>
            <a:r>
              <a:rPr lang="en-US" sz="1000" dirty="0"/>
              <a:t>Heller, M. (2002). </a:t>
            </a:r>
            <a:r>
              <a:rPr lang="en-US" sz="1000" i="1" dirty="0"/>
              <a:t>Pour </a:t>
            </a:r>
            <a:r>
              <a:rPr lang="en-US" sz="1000" i="1" dirty="0" err="1"/>
              <a:t>une</a:t>
            </a:r>
            <a:r>
              <a:rPr lang="en-US" sz="1000" i="1" dirty="0"/>
              <a:t> </a:t>
            </a:r>
            <a:r>
              <a:rPr lang="en-US" sz="1000" i="1" dirty="0" err="1"/>
              <a:t>sociolinguistique</a:t>
            </a:r>
            <a:r>
              <a:rPr lang="en-US" sz="1000" i="1" dirty="0"/>
              <a:t> critique</a:t>
            </a:r>
            <a:r>
              <a:rPr lang="en-US" sz="1000" dirty="0"/>
              <a:t>. Paris: Didier.</a:t>
            </a:r>
          </a:p>
          <a:p>
            <a:pPr marL="0" indent="0">
              <a:buFont typeface="Arial" panose="020B0604020202020204" pitchFamily="34" charset="0"/>
              <a:buNone/>
            </a:pPr>
            <a:r>
              <a:rPr lang="en-US" sz="1000" dirty="0" err="1"/>
              <a:t>Molinié</a:t>
            </a:r>
            <a:r>
              <a:rPr lang="en-US" sz="1000" dirty="0"/>
              <a:t>, M. (2009).</a:t>
            </a:r>
            <a:r>
              <a:rPr lang="en-US" sz="1000" i="1" dirty="0"/>
              <a:t> Le dessin </a:t>
            </a:r>
            <a:r>
              <a:rPr lang="en-US" sz="1000" i="1" dirty="0" err="1"/>
              <a:t>réflexif</a:t>
            </a:r>
            <a:r>
              <a:rPr lang="en-US" sz="1000" i="1" dirty="0"/>
              <a:t> : </a:t>
            </a:r>
            <a:r>
              <a:rPr lang="en-US" sz="1000" i="1" dirty="0" err="1"/>
              <a:t>élément</a:t>
            </a:r>
            <a:r>
              <a:rPr lang="en-US" sz="1000" i="1" dirty="0"/>
              <a:t> </a:t>
            </a:r>
            <a:r>
              <a:rPr lang="en-US" sz="1000" i="1" dirty="0" err="1"/>
              <a:t>d’une</a:t>
            </a:r>
            <a:r>
              <a:rPr lang="en-US" sz="1000" i="1" dirty="0"/>
              <a:t> </a:t>
            </a:r>
            <a:r>
              <a:rPr lang="en-US" sz="1000" i="1" dirty="0" err="1"/>
              <a:t>herméneutique</a:t>
            </a:r>
            <a:r>
              <a:rPr lang="en-US" sz="1000" i="1" dirty="0"/>
              <a:t> du </a:t>
            </a:r>
            <a:r>
              <a:rPr lang="en-US" sz="1000" i="1" dirty="0" err="1"/>
              <a:t>sujet</a:t>
            </a:r>
            <a:r>
              <a:rPr lang="en-US" sz="1000" i="1" dirty="0"/>
              <a:t> </a:t>
            </a:r>
            <a:r>
              <a:rPr lang="en-US" sz="1000" i="1" dirty="0" err="1"/>
              <a:t>plurilingue</a:t>
            </a:r>
            <a:r>
              <a:rPr lang="en-US" sz="1000" dirty="0"/>
              <a:t>. Paris: CRTF-</a:t>
            </a:r>
            <a:r>
              <a:rPr lang="en-US" sz="1000" dirty="0" err="1"/>
              <a:t>Encrage</a:t>
            </a:r>
            <a:r>
              <a:rPr lang="en-US" sz="1000" dirty="0"/>
              <a:t>, Belles </a:t>
            </a:r>
            <a:r>
              <a:rPr lang="en-US" sz="1000" dirty="0" err="1"/>
              <a:t>Lettres</a:t>
            </a:r>
            <a:r>
              <a:rPr lang="en-US" sz="1000" dirty="0"/>
              <a:t>.</a:t>
            </a:r>
          </a:p>
          <a:p>
            <a:pPr marL="0" indent="0">
              <a:buFont typeface="Arial" panose="020B0604020202020204" pitchFamily="34" charset="0"/>
              <a:buNone/>
            </a:pPr>
            <a:r>
              <a:rPr lang="en-US" sz="1000" dirty="0"/>
              <a:t>Moore, D. (2006). </a:t>
            </a:r>
            <a:r>
              <a:rPr lang="en-US" sz="1000" i="1" dirty="0" err="1"/>
              <a:t>Plurilinguisme</a:t>
            </a:r>
            <a:r>
              <a:rPr lang="en-US" sz="1000" i="1" dirty="0"/>
              <a:t> et école</a:t>
            </a:r>
            <a:r>
              <a:rPr lang="en-US" sz="1000" dirty="0"/>
              <a:t>. Paris: Éditions Didier.</a:t>
            </a:r>
          </a:p>
          <a:p>
            <a:pPr marL="0" indent="0">
              <a:buFont typeface="Arial" panose="020B0604020202020204" pitchFamily="34" charset="0"/>
              <a:buNone/>
            </a:pPr>
            <a:r>
              <a:rPr lang="en-US" sz="1000" dirty="0"/>
              <a:t>Piccardo, E. (2013). Plurilingualism and curriculum design: Toward a synergic vision. </a:t>
            </a:r>
            <a:r>
              <a:rPr lang="en-US" sz="1000" i="1" dirty="0"/>
              <a:t>TESOL Quarterly, 47</a:t>
            </a:r>
            <a:r>
              <a:rPr lang="en-US" sz="1000" dirty="0"/>
              <a:t>(3), 600-614. </a:t>
            </a:r>
          </a:p>
          <a:p>
            <a:pPr marL="0" indent="0">
              <a:buFont typeface="Arial" panose="020B0604020202020204" pitchFamily="34" charset="0"/>
              <a:buNone/>
            </a:pPr>
            <a:r>
              <a:rPr lang="en-US" sz="1000" dirty="0"/>
              <a:t>Prasad, G. L. (2018). ‘But do monolingual people really exist?’</a:t>
            </a:r>
            <a:r>
              <a:rPr lang="en-US" sz="1000" dirty="0" err="1"/>
              <a:t>Analysing</a:t>
            </a:r>
            <a:r>
              <a:rPr lang="en-US" sz="1000" dirty="0"/>
              <a:t> elementary students’ contrasting representations of plurilingualism through sequential reflexive drawing. </a:t>
            </a:r>
            <a:r>
              <a:rPr lang="en-US" sz="1000" i="1" dirty="0"/>
              <a:t>Language and Intercultural Communication, 18</a:t>
            </a:r>
            <a:r>
              <a:rPr lang="en-US" sz="1000" dirty="0"/>
              <a:t>(3), 315-334. </a:t>
            </a:r>
          </a:p>
          <a:p>
            <a:pPr marL="0" indent="0">
              <a:buFont typeface="Arial" panose="020B0604020202020204" pitchFamily="34" charset="0"/>
              <a:buNone/>
            </a:pPr>
            <a:r>
              <a:rPr lang="en-US" sz="1000" dirty="0"/>
              <a:t>Toohey, K., Dagenais, D., Fodor, A., Hof, L., </a:t>
            </a:r>
            <a:r>
              <a:rPr lang="en-US" sz="1000" dirty="0" err="1"/>
              <a:t>Nuñez</a:t>
            </a:r>
            <a:r>
              <a:rPr lang="en-US" sz="1000" dirty="0"/>
              <a:t>, O., Singh, A., &amp; Schulze, L. (2015). “That Sounds So </a:t>
            </a:r>
            <a:r>
              <a:rPr lang="en-US" sz="1000" dirty="0" err="1"/>
              <a:t>Cooool</a:t>
            </a:r>
            <a:r>
              <a:rPr lang="en-US" sz="1000" dirty="0"/>
              <a:t>”: Entanglements of Children, Digital Tools, and Literacy Practices. </a:t>
            </a:r>
            <a:r>
              <a:rPr lang="en-US" sz="1000" i="1" dirty="0"/>
              <a:t>TESOL Quarterly, 49</a:t>
            </a:r>
            <a:r>
              <a:rPr lang="en-US" sz="1000" dirty="0"/>
              <a:t>(3), 461-485. </a:t>
            </a:r>
          </a:p>
          <a:p>
            <a:pPr marL="0" indent="0">
              <a:buFont typeface="Arial" panose="020B0604020202020204" pitchFamily="34" charset="0"/>
              <a:buNone/>
            </a:pPr>
            <a:r>
              <a:rPr lang="en-US" sz="1000" dirty="0"/>
              <a:t>Zarate, G., &amp; </a:t>
            </a:r>
            <a:r>
              <a:rPr lang="en-US" sz="1000" dirty="0" err="1"/>
              <a:t>Gohard</a:t>
            </a:r>
            <a:r>
              <a:rPr lang="en-US" sz="1000" dirty="0"/>
              <a:t>-Radenkovic, A. (Eds.). (2004). </a:t>
            </a:r>
            <a:r>
              <a:rPr lang="en-US" sz="1000" i="1" dirty="0"/>
              <a:t>La reconnaissance des </a:t>
            </a:r>
            <a:r>
              <a:rPr lang="en-US" sz="1000" i="1" dirty="0" err="1"/>
              <a:t>compétences</a:t>
            </a:r>
            <a:r>
              <a:rPr lang="en-US" sz="1000" i="1" dirty="0"/>
              <a:t> </a:t>
            </a:r>
            <a:r>
              <a:rPr lang="en-US" sz="1000" i="1" dirty="0" err="1"/>
              <a:t>interculturelles</a:t>
            </a:r>
            <a:r>
              <a:rPr lang="en-US" sz="1000" i="1" dirty="0"/>
              <a:t> : de la grille à la carte</a:t>
            </a:r>
            <a:r>
              <a:rPr lang="en-US" sz="1000" dirty="0"/>
              <a:t>. Paris: Didier FLE.</a:t>
            </a:r>
          </a:p>
          <a:p>
            <a:pPr marL="0" indent="0">
              <a:buFont typeface="Arial" panose="020B0604020202020204" pitchFamily="34" charset="0"/>
              <a:buNone/>
            </a:pPr>
            <a:endParaRPr lang="en-US" sz="1000" dirty="0"/>
          </a:p>
          <a:p>
            <a:endParaRPr lang="en-US" sz="1000" dirty="0"/>
          </a:p>
        </p:txBody>
      </p:sp>
    </p:spTree>
    <p:extLst>
      <p:ext uri="{BB962C8B-B14F-4D97-AF65-F5344CB8AC3E}">
        <p14:creationId xmlns:p14="http://schemas.microsoft.com/office/powerpoint/2010/main" val="189266140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5"/>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4"/>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2"/>
</p:tagLst>
</file>

<file path=ppt/tags/tag29.xml><?xml version="1.0" encoding="utf-8"?>
<p:tagLst xmlns:a="http://schemas.openxmlformats.org/drawingml/2006/main" xmlns:r="http://schemas.openxmlformats.org/officeDocument/2006/relationships" xmlns:p="http://schemas.openxmlformats.org/presentationml/2006/main">
  <p:tag name="NUM" val="3"/>
</p:tagLst>
</file>

<file path=ppt/tags/tag30.xml><?xml version="1.0" encoding="utf-8"?>
<p:tagLst xmlns:a="http://schemas.openxmlformats.org/drawingml/2006/main" xmlns:r="http://schemas.openxmlformats.org/officeDocument/2006/relationships" xmlns:p="http://schemas.openxmlformats.org/presentationml/2006/main">
  <p:tag name="NUM" val="4"/>
</p:tagLst>
</file>

<file path=ppt/tags/tag31.xml><?xml version="1.0" encoding="utf-8"?>
<p:tagLst xmlns:a="http://schemas.openxmlformats.org/drawingml/2006/main" xmlns:r="http://schemas.openxmlformats.org/officeDocument/2006/relationships" xmlns:p="http://schemas.openxmlformats.org/presentationml/2006/main">
  <p:tag name="NUM" val="1"/>
</p:tagLst>
</file>

<file path=ppt/tags/tag32.xml><?xml version="1.0" encoding="utf-8"?>
<p:tagLst xmlns:a="http://schemas.openxmlformats.org/drawingml/2006/main" xmlns:r="http://schemas.openxmlformats.org/officeDocument/2006/relationships" xmlns:p="http://schemas.openxmlformats.org/presentationml/2006/main">
  <p:tag name="NUM" val="2"/>
</p:tagLst>
</file>

<file path=ppt/tags/tag33.xml><?xml version="1.0" encoding="utf-8"?>
<p:tagLst xmlns:a="http://schemas.openxmlformats.org/drawingml/2006/main" xmlns:r="http://schemas.openxmlformats.org/officeDocument/2006/relationships" xmlns:p="http://schemas.openxmlformats.org/presentationml/2006/main">
  <p:tag name="NUM" val="3"/>
</p:tagLst>
</file>

<file path=ppt/tags/tag34.xml><?xml version="1.0" encoding="utf-8"?>
<p:tagLst xmlns:a="http://schemas.openxmlformats.org/drawingml/2006/main" xmlns:r="http://schemas.openxmlformats.org/officeDocument/2006/relationships" xmlns:p="http://schemas.openxmlformats.org/presentationml/2006/main">
  <p:tag name="NUM" val="4"/>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5"/>
</p:tagLst>
</file>

<file path=ppt/tags/tag46.xml><?xml version="1.0" encoding="utf-8"?>
<p:tagLst xmlns:a="http://schemas.openxmlformats.org/drawingml/2006/main" xmlns:r="http://schemas.openxmlformats.org/officeDocument/2006/relationships" xmlns:p="http://schemas.openxmlformats.org/presentationml/2006/main">
  <p:tag name="NUM" val="6"/>
</p:tagLst>
</file>

<file path=ppt/tags/tag47.xml><?xml version="1.0" encoding="utf-8"?>
<p:tagLst xmlns:a="http://schemas.openxmlformats.org/drawingml/2006/main" xmlns:r="http://schemas.openxmlformats.org/officeDocument/2006/relationships" xmlns:p="http://schemas.openxmlformats.org/presentationml/2006/main">
  <p:tag name="NUM" val="1"/>
</p:tagLst>
</file>

<file path=ppt/tags/tag48.xml><?xml version="1.0" encoding="utf-8"?>
<p:tagLst xmlns:a="http://schemas.openxmlformats.org/drawingml/2006/main" xmlns:r="http://schemas.openxmlformats.org/officeDocument/2006/relationships" xmlns:p="http://schemas.openxmlformats.org/presentationml/2006/main">
  <p:tag name="NUM" val="2"/>
</p:tagLst>
</file>

<file path=ppt/tags/tag49.xml><?xml version="1.0" encoding="utf-8"?>
<p:tagLst xmlns:a="http://schemas.openxmlformats.org/drawingml/2006/main" xmlns:r="http://schemas.openxmlformats.org/officeDocument/2006/relationships" xmlns:p="http://schemas.openxmlformats.org/presentationml/2006/main">
  <p:tag name="NUM" val="3"/>
</p:tagLst>
</file>

<file path=ppt/tags/tag50.xml><?xml version="1.0" encoding="utf-8"?>
<p:tagLst xmlns:a="http://schemas.openxmlformats.org/drawingml/2006/main" xmlns:r="http://schemas.openxmlformats.org/officeDocument/2006/relationships" xmlns:p="http://schemas.openxmlformats.org/presentationml/2006/main">
  <p:tag name="NUM" val="4"/>
</p:tagLst>
</file>

<file path=ppt/tags/tag51.xml><?xml version="1.0" encoding="utf-8"?>
<p:tagLst xmlns:a="http://schemas.openxmlformats.org/drawingml/2006/main" xmlns:r="http://schemas.openxmlformats.org/officeDocument/2006/relationships" xmlns:p="http://schemas.openxmlformats.org/presentationml/2006/main">
  <p:tag name="NUM" val="5"/>
</p:tagLst>
</file>

<file path=ppt/tags/tag52.xml><?xml version="1.0" encoding="utf-8"?>
<p:tagLst xmlns:a="http://schemas.openxmlformats.org/drawingml/2006/main" xmlns:r="http://schemas.openxmlformats.org/officeDocument/2006/relationships" xmlns:p="http://schemas.openxmlformats.org/presentationml/2006/main">
  <p:tag name="NUM" val="6"/>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3"/>
</p:tagLst>
</file>

<file path=ppt/tags/tag66.xml><?xml version="1.0" encoding="utf-8"?>
<p:tagLst xmlns:a="http://schemas.openxmlformats.org/drawingml/2006/main" xmlns:r="http://schemas.openxmlformats.org/officeDocument/2006/relationships" xmlns:p="http://schemas.openxmlformats.org/presentationml/2006/main">
  <p:tag name="NUM" val="4"/>
</p:tagLst>
</file>

<file path=ppt/tags/tag67.xml><?xml version="1.0" encoding="utf-8"?>
<p:tagLst xmlns:a="http://schemas.openxmlformats.org/drawingml/2006/main" xmlns:r="http://schemas.openxmlformats.org/officeDocument/2006/relationships" xmlns:p="http://schemas.openxmlformats.org/presentationml/2006/main">
  <p:tag name="NUM" val="5"/>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5"/>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412</TotalTime>
  <Words>2034</Words>
  <Application>Microsoft Office PowerPoint</Application>
  <PresentationFormat>On-screen Show (4:3)</PresentationFormat>
  <Paragraphs>130</Paragraphs>
  <Slides>21</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Calibri Light</vt:lpstr>
      <vt:lpstr>Times New Roman</vt:lpstr>
      <vt:lpstr>Office Theme</vt:lpstr>
      <vt:lpstr>L’apport du dessin réflexif pour visualiser et valoriser le plurilinguisme de nos élèves </vt:lpstr>
      <vt:lpstr>Pourquoi valoriser le plurilinguisme de nos étudiants ?</vt:lpstr>
      <vt:lpstr>Pourquoi valoriser le plurilinguisme de nos étudiants ?</vt:lpstr>
      <vt:lpstr>Qu’est-ce que le dessin réflexif ?</vt:lpstr>
      <vt:lpstr>Qu’est-ce que le dessin réflexif?</vt:lpstr>
      <vt:lpstr>Quelles démarches pour intégrer le dessin réflexif dans ma salle de classe?</vt:lpstr>
      <vt:lpstr>Quelles sont les démarches proposées pour intégrer le dessin réflexif dans ma salle de classe ?</vt:lpstr>
      <vt:lpstr>Quelles démarches pour intégrer le dessin réflexif dans ma salle de classe?</vt:lpstr>
      <vt:lpstr>Une étudiante d’immersion universitaire explique les symboles de son dessin…</vt:lpstr>
      <vt:lpstr>Exemples de ce que les dessins réflexifs permettent de découvrir et d’aborder avec les étudiants</vt:lpstr>
      <vt:lpstr>Exemples de ce que les dessins réflexifs permettent de découvrir et d’aborder avec les étudiants</vt:lpstr>
      <vt:lpstr>Exemples de ce que les dessins réflexifs permettent de découvrir et d’aborder avec les étudiants</vt:lpstr>
      <vt:lpstr>Exemples de ce que les dessins réflexifs permettent de découvrir et d’aborder avec les étudiants</vt:lpstr>
      <vt:lpstr>Exemples de ce que les dessins réflexifs permettent de découvrir et d’aborder avec les étudiants</vt:lpstr>
      <vt:lpstr>Exemples de ce que les dessins réflexifs permettent de découvrir et d’aborder avec les étudiants</vt:lpstr>
      <vt:lpstr>Exemples de ce que les dessins réflexifs permettent de découvrir et d’aborder avec les étudiants</vt:lpstr>
      <vt:lpstr>Comment utiliser le dessin réflexif pour aborder des thématiques clés pour des étudiants en situation d’immersion  ?</vt:lpstr>
      <vt:lpstr>Comment utiliser le dessin réflexif pour aborder des thématiques clés pour des étudiants en situation d’immersion  ?</vt:lpstr>
      <vt:lpstr>Comment utiliser le dessin réflexif pour aborder des thématiques clés pour des étudiants en situation d’immersion  ?</vt:lpstr>
      <vt:lpstr>Comment puis-je utiliser le dessin réflexif pour aborder des thématiques clés pour des étudiants en situation d’immersion  ?</vt:lpstr>
      <vt:lpstr>Références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Corinne Labelle</dc:creator>
  <cp:lastModifiedBy>Jeremie S</cp:lastModifiedBy>
  <cp:revision>36</cp:revision>
  <dcterms:created xsi:type="dcterms:W3CDTF">2020-05-29T15:14:23Z</dcterms:created>
  <dcterms:modified xsi:type="dcterms:W3CDTF">2020-06-18T17:38:28Z</dcterms:modified>
</cp:coreProperties>
</file>